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94" r:id="rId6"/>
    <p:sldId id="297" r:id="rId7"/>
    <p:sldId id="269" r:id="rId8"/>
    <p:sldId id="261" r:id="rId9"/>
    <p:sldId id="257" r:id="rId10"/>
    <p:sldId id="272" r:id="rId11"/>
    <p:sldId id="258" r:id="rId12"/>
    <p:sldId id="289" r:id="rId13"/>
    <p:sldId id="259" r:id="rId14"/>
    <p:sldId id="291" r:id="rId15"/>
    <p:sldId id="260" r:id="rId16"/>
    <p:sldId id="263" r:id="rId17"/>
    <p:sldId id="296" r:id="rId18"/>
    <p:sldId id="273" r:id="rId19"/>
    <p:sldId id="280" r:id="rId20"/>
    <p:sldId id="264" r:id="rId21"/>
    <p:sldId id="283"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99FBE-087B-4353-8A51-7FE5EEE50962}" v="3075" dt="2023-08-16T11:11:23.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94660"/>
  </p:normalViewPr>
  <p:slideViewPr>
    <p:cSldViewPr>
      <p:cViewPr>
        <p:scale>
          <a:sx n="66" d="100"/>
          <a:sy n="66" d="100"/>
        </p:scale>
        <p:origin x="116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EE40659-4B1C-4C55-93AD-5E6C3F066BBC}" type="datetimeFigureOut">
              <a:rPr lang="en-GB" smtClean="0"/>
              <a:t>03/09/2024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3D77E29-78C8-4840-AC6B-3CE03D4DBBA8}" type="slidenum">
              <a:rPr lang="en-GB" smtClean="0"/>
              <a:t>‹#›</a:t>
            </a:fld>
            <a:endParaRPr lang="en-GB"/>
          </a:p>
        </p:txBody>
      </p:sp>
    </p:spTree>
    <p:extLst>
      <p:ext uri="{BB962C8B-B14F-4D97-AF65-F5344CB8AC3E}">
        <p14:creationId xmlns:p14="http://schemas.microsoft.com/office/powerpoint/2010/main" val="281164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D77E29-78C8-4840-AC6B-3CE03D4DBBA8}" type="slidenum">
              <a:rPr lang="en-GB" smtClean="0"/>
              <a:t>4</a:t>
            </a:fld>
            <a:endParaRPr lang="en-GB"/>
          </a:p>
        </p:txBody>
      </p:sp>
    </p:spTree>
    <p:extLst>
      <p:ext uri="{BB962C8B-B14F-4D97-AF65-F5344CB8AC3E}">
        <p14:creationId xmlns:p14="http://schemas.microsoft.com/office/powerpoint/2010/main" val="333966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D77E29-78C8-4840-AC6B-3CE03D4DBBA8}" type="slidenum">
              <a:rPr lang="en-GB" smtClean="0"/>
              <a:t>8</a:t>
            </a:fld>
            <a:endParaRPr lang="en-GB"/>
          </a:p>
        </p:txBody>
      </p:sp>
    </p:spTree>
    <p:extLst>
      <p:ext uri="{BB962C8B-B14F-4D97-AF65-F5344CB8AC3E}">
        <p14:creationId xmlns:p14="http://schemas.microsoft.com/office/powerpoint/2010/main" val="146981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1D2524-8416-408D-9BA4-77727B01A856}"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277819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1D2524-8416-408D-9BA4-77727B01A856}"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364573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1D2524-8416-408D-9BA4-77727B01A856}"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332545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1D2524-8416-408D-9BA4-77727B01A856}"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77034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1D2524-8416-408D-9BA4-77727B01A856}"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229636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1D2524-8416-408D-9BA4-77727B01A856}"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126979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1D2524-8416-408D-9BA4-77727B01A856}" type="datetimeFigureOut">
              <a:rPr lang="en-GB" smtClean="0"/>
              <a:t>03/09/2024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99338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1D2524-8416-408D-9BA4-77727B01A856}"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233337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D2524-8416-408D-9BA4-77727B01A856}"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317786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1D2524-8416-408D-9BA4-77727B01A856}"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1055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1D2524-8416-408D-9BA4-77727B01A856}"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79147-EAF0-400B-9D36-80A59995B1B2}" type="slidenum">
              <a:rPr lang="en-GB" smtClean="0"/>
              <a:t>‹#›</a:t>
            </a:fld>
            <a:endParaRPr lang="en-GB"/>
          </a:p>
        </p:txBody>
      </p:sp>
    </p:spTree>
    <p:extLst>
      <p:ext uri="{BB962C8B-B14F-4D97-AF65-F5344CB8AC3E}">
        <p14:creationId xmlns:p14="http://schemas.microsoft.com/office/powerpoint/2010/main" val="315064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D2524-8416-408D-9BA4-77727B01A856}" type="datetimeFigureOut">
              <a:rPr lang="en-GB" smtClean="0"/>
              <a:t>03/09/2024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79147-EAF0-400B-9D36-80A59995B1B2}" type="slidenum">
              <a:rPr lang="en-GB" smtClean="0"/>
              <a:t>‹#›</a:t>
            </a:fld>
            <a:endParaRPr lang="en-GB"/>
          </a:p>
        </p:txBody>
      </p:sp>
    </p:spTree>
    <p:extLst>
      <p:ext uri="{BB962C8B-B14F-4D97-AF65-F5344CB8AC3E}">
        <p14:creationId xmlns:p14="http://schemas.microsoft.com/office/powerpoint/2010/main" val="344195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quotesideas.com/wp-content/uploads/2015/07/tumblr_mnq3hvftsT1r9mgqro1_1280.jp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quotesideas.com/wp-content/uploads/2015/07/Reading-quote-by-Dr.-Seus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scooper@greasby-infant.wirral.sch.uk" TargetMode="External"/><Relationship Id="rId2" Type="http://schemas.openxmlformats.org/officeDocument/2006/relationships/hyperlink" Target="mailto:headteacher@greasby-infant.wirral.sch.uk" TargetMode="External"/><Relationship Id="rId1" Type="http://schemas.openxmlformats.org/officeDocument/2006/relationships/slideLayout" Target="../slideLayouts/slideLayout7.xml"/><Relationship Id="rId5" Type="http://schemas.openxmlformats.org/officeDocument/2006/relationships/hyperlink" Target="mailto:schooloffice@greasby-infant.wirral.sch.uk" TargetMode="External"/><Relationship Id="rId4" Type="http://schemas.openxmlformats.org/officeDocument/2006/relationships/hyperlink" Target="mailto:lpollitt@greasby-infant.wirral.sch.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7" y="229895"/>
            <a:ext cx="7772400" cy="1470025"/>
          </a:xfrm>
        </p:spPr>
        <p:txBody>
          <a:bodyPr>
            <a:normAutofit/>
          </a:bodyPr>
          <a:lstStyle/>
          <a:p>
            <a:r>
              <a:rPr lang="en-GB" sz="7200" dirty="0"/>
              <a:t>Meet the </a:t>
            </a:r>
            <a:r>
              <a:rPr lang="en-GB" sz="7200" dirty="0" smtClean="0"/>
              <a:t>Teacher</a:t>
            </a:r>
            <a:endParaRPr lang="en-GB" sz="7200" dirty="0"/>
          </a:p>
        </p:txBody>
      </p:sp>
      <p:sp>
        <p:nvSpPr>
          <p:cNvPr id="3" name="Subtitle 2"/>
          <p:cNvSpPr>
            <a:spLocks noGrp="1"/>
          </p:cNvSpPr>
          <p:nvPr>
            <p:ph type="subTitle" idx="1"/>
          </p:nvPr>
        </p:nvSpPr>
        <p:spPr>
          <a:xfrm>
            <a:off x="1369367" y="1556792"/>
            <a:ext cx="6400800" cy="1752600"/>
          </a:xfrm>
        </p:spPr>
        <p:txBody>
          <a:bodyPr>
            <a:noAutofit/>
          </a:bodyPr>
          <a:lstStyle/>
          <a:p>
            <a:r>
              <a:rPr lang="en-GB" sz="4800" dirty="0">
                <a:solidFill>
                  <a:schemeClr val="tx1"/>
                </a:solidFill>
              </a:rPr>
              <a:t>Welcome to </a:t>
            </a:r>
          </a:p>
          <a:p>
            <a:r>
              <a:rPr lang="en-GB" sz="4800" dirty="0" smtClean="0">
                <a:solidFill>
                  <a:schemeClr val="tx1"/>
                </a:solidFill>
              </a:rPr>
              <a:t>Foundation 2</a:t>
            </a:r>
          </a:p>
          <a:p>
            <a:r>
              <a:rPr lang="en-GB" sz="4800" dirty="0" smtClean="0">
                <a:solidFill>
                  <a:schemeClr val="tx1"/>
                </a:solidFill>
              </a:rPr>
              <a:t>Robins and Kingfishers</a:t>
            </a:r>
          </a:p>
        </p:txBody>
      </p:sp>
      <p:pic>
        <p:nvPicPr>
          <p:cNvPr id="4" name="Picture 3"/>
          <p:cNvPicPr>
            <a:picLocks noChangeAspect="1"/>
          </p:cNvPicPr>
          <p:nvPr/>
        </p:nvPicPr>
        <p:blipFill>
          <a:blip r:embed="rId2"/>
          <a:stretch>
            <a:fillRect/>
          </a:stretch>
        </p:blipFill>
        <p:spPr>
          <a:xfrm>
            <a:off x="3497375" y="4232562"/>
            <a:ext cx="2144785" cy="2154317"/>
          </a:xfrm>
          <a:prstGeom prst="rect">
            <a:avLst/>
          </a:prstGeom>
        </p:spPr>
      </p:pic>
    </p:spTree>
    <p:extLst>
      <p:ext uri="{BB962C8B-B14F-4D97-AF65-F5344CB8AC3E}">
        <p14:creationId xmlns:p14="http://schemas.microsoft.com/office/powerpoint/2010/main" val="169539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706" y="224557"/>
            <a:ext cx="8208912" cy="1692771"/>
          </a:xfrm>
          <a:prstGeom prst="rect">
            <a:avLst/>
          </a:prstGeom>
          <a:noFill/>
        </p:spPr>
        <p:txBody>
          <a:bodyPr wrap="square" rtlCol="0">
            <a:spAutoFit/>
          </a:bodyPr>
          <a:lstStyle/>
          <a:p>
            <a:r>
              <a:rPr lang="en-GB" sz="3200" dirty="0"/>
              <a:t>Reading in year ……:</a:t>
            </a:r>
          </a:p>
          <a:p>
            <a:endParaRPr lang="en-GB" dirty="0"/>
          </a:p>
          <a:p>
            <a:endParaRPr lang="en-GB" dirty="0"/>
          </a:p>
          <a:p>
            <a:r>
              <a:rPr lang="en-GB" dirty="0"/>
              <a:t>Each child is expected to ‘Strive for five’ – this means </a:t>
            </a:r>
          </a:p>
          <a:p>
            <a:r>
              <a:rPr lang="en-GB" dirty="0"/>
              <a:t>reading at least 5 times a week at home.  </a:t>
            </a:r>
          </a:p>
        </p:txBody>
      </p:sp>
      <p:pic>
        <p:nvPicPr>
          <p:cNvPr id="3074" name="Picture 2" descr="tumblr_mnq3hvftsT1r9mgqro1_128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52" y="224557"/>
            <a:ext cx="2914650" cy="30432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ading-quote-by-Dr.-Seus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18" y="2636912"/>
            <a:ext cx="3888744" cy="4019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27984" y="3933056"/>
            <a:ext cx="4572000" cy="1754326"/>
          </a:xfrm>
          <a:prstGeom prst="rect">
            <a:avLst/>
          </a:prstGeom>
        </p:spPr>
        <p:txBody>
          <a:bodyPr>
            <a:spAutoFit/>
          </a:bodyPr>
          <a:lstStyle/>
          <a:p>
            <a:r>
              <a:rPr lang="en-GB" dirty="0">
                <a:solidFill>
                  <a:prstClr val="black"/>
                </a:solidFill>
              </a:rPr>
              <a:t>Reading records are provided for recording these and staff will also record </a:t>
            </a:r>
            <a:r>
              <a:rPr lang="en-GB" dirty="0" smtClean="0">
                <a:solidFill>
                  <a:prstClr val="black"/>
                </a:solidFill>
              </a:rPr>
              <a:t>if </a:t>
            </a:r>
            <a:r>
              <a:rPr lang="en-GB" dirty="0">
                <a:solidFill>
                  <a:prstClr val="black"/>
                </a:solidFill>
              </a:rPr>
              <a:t>your child is heard in school.</a:t>
            </a:r>
            <a:endParaRPr lang="en-GB" dirty="0"/>
          </a:p>
          <a:p>
            <a:endParaRPr lang="en-GB" dirty="0"/>
          </a:p>
          <a:p>
            <a:r>
              <a:rPr lang="en-GB" dirty="0" smtClean="0"/>
              <a:t>These will be handed in on a Thursday and given out on a Friday.</a:t>
            </a:r>
            <a:endParaRPr lang="en-GB" u="sng" dirty="0"/>
          </a:p>
        </p:txBody>
      </p:sp>
    </p:spTree>
    <p:extLst>
      <p:ext uri="{BB962C8B-B14F-4D97-AF65-F5344CB8AC3E}">
        <p14:creationId xmlns:p14="http://schemas.microsoft.com/office/powerpoint/2010/main" val="37477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D9F2E-B0BC-3514-B370-4E4ADF6A2347}"/>
              </a:ext>
            </a:extLst>
          </p:cNvPr>
          <p:cNvSpPr txBox="1"/>
          <p:nvPr/>
        </p:nvSpPr>
        <p:spPr>
          <a:xfrm>
            <a:off x="714375" y="625078"/>
            <a:ext cx="7429500"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cs typeface="Calibri"/>
              </a:rPr>
              <a:t>Water </a:t>
            </a:r>
            <a:r>
              <a:rPr lang="en-US" sz="2000" b="1" u="sng" dirty="0" smtClean="0">
                <a:cs typeface="Calibri"/>
              </a:rPr>
              <a:t>Bottles</a:t>
            </a:r>
            <a:endParaRPr lang="en-US" sz="2000" b="1" u="sng" dirty="0">
              <a:cs typeface="Calibri"/>
            </a:endParaRPr>
          </a:p>
          <a:p>
            <a:r>
              <a:rPr lang="en-US" dirty="0">
                <a:cs typeface="Calibri"/>
              </a:rPr>
              <a:t>Please make sure that these are named – water or sugar free cordials/squash </a:t>
            </a:r>
            <a:r>
              <a:rPr lang="en-US" dirty="0" smtClean="0">
                <a:cs typeface="Calibri"/>
              </a:rPr>
              <a:t>only.</a:t>
            </a:r>
            <a:r>
              <a:rPr lang="en-US" dirty="0">
                <a:cs typeface="Calibri"/>
              </a:rPr>
              <a:t> </a:t>
            </a:r>
            <a:r>
              <a:rPr lang="en-US" dirty="0" smtClean="0">
                <a:cs typeface="Calibri"/>
              </a:rPr>
              <a:t> No </a:t>
            </a:r>
            <a:r>
              <a:rPr lang="en-US" dirty="0">
                <a:cs typeface="Calibri"/>
              </a:rPr>
              <a:t>fizzy drinks </a:t>
            </a:r>
            <a:r>
              <a:rPr lang="en-US" dirty="0" smtClean="0">
                <a:cs typeface="Calibri"/>
              </a:rPr>
              <a:t>please.  Drinks will be stored and children will have regular access to them at appropriate times.</a:t>
            </a:r>
            <a:endParaRPr lang="en-US" dirty="0">
              <a:cs typeface="Calibri"/>
            </a:endParaRPr>
          </a:p>
          <a:p>
            <a:endParaRPr lang="en-US" dirty="0">
              <a:cs typeface="Calibri"/>
            </a:endParaRPr>
          </a:p>
          <a:p>
            <a:r>
              <a:rPr lang="en-US" sz="2000" b="1" u="sng" dirty="0" smtClean="0">
                <a:cs typeface="Calibri"/>
              </a:rPr>
              <a:t>Snacks</a:t>
            </a:r>
            <a:endParaRPr lang="en-US" sz="2000" b="1" u="sng" dirty="0">
              <a:cs typeface="Calibri"/>
            </a:endParaRPr>
          </a:p>
          <a:p>
            <a:r>
              <a:rPr lang="en-US" dirty="0" smtClean="0">
                <a:cs typeface="Calibri"/>
              </a:rPr>
              <a:t>Fruit is </a:t>
            </a:r>
            <a:r>
              <a:rPr lang="en-US" dirty="0" smtClean="0">
                <a:cs typeface="Calibri"/>
              </a:rPr>
              <a:t>available throughout the day. Each child is allowed 1 piece of fruit per day. Snack will be provided in the afternoon at a cost of roughly 50p per week. We will let you know what is owed vis tapestry.</a:t>
            </a:r>
            <a:endParaRPr lang="en-US" dirty="0">
              <a:cs typeface="Calibri"/>
            </a:endParaRPr>
          </a:p>
          <a:p>
            <a:r>
              <a:rPr lang="en-US" sz="2000" b="1" u="sng" dirty="0" smtClean="0">
                <a:cs typeface="Calibri"/>
              </a:rPr>
              <a:t>Label</a:t>
            </a:r>
            <a:endParaRPr lang="en-US" sz="2000" b="1" u="sng" dirty="0">
              <a:cs typeface="Calibri"/>
            </a:endParaRPr>
          </a:p>
          <a:p>
            <a:r>
              <a:rPr lang="en-US" dirty="0">
                <a:cs typeface="Calibri"/>
              </a:rPr>
              <a:t>Please label clothes (especially jumpers</a:t>
            </a:r>
            <a:r>
              <a:rPr lang="en-US" dirty="0" smtClean="0">
                <a:cs typeface="Calibri"/>
              </a:rPr>
              <a:t>).</a:t>
            </a:r>
            <a:endParaRPr lang="en-US" dirty="0">
              <a:cs typeface="Calibri"/>
            </a:endParaRPr>
          </a:p>
          <a:p>
            <a:endParaRPr lang="en-US" dirty="0">
              <a:cs typeface="Calibri"/>
            </a:endParaRPr>
          </a:p>
          <a:p>
            <a:r>
              <a:rPr lang="en-US" sz="2000" b="1" u="sng" dirty="0">
                <a:cs typeface="Calibri"/>
              </a:rPr>
              <a:t>School </a:t>
            </a:r>
            <a:r>
              <a:rPr lang="en-US" sz="2000" b="1" u="sng" dirty="0" smtClean="0">
                <a:cs typeface="Calibri"/>
              </a:rPr>
              <a:t>Meals</a:t>
            </a:r>
            <a:endParaRPr lang="en-US" sz="2000" b="1" u="sng" dirty="0">
              <a:cs typeface="Calibri"/>
            </a:endParaRPr>
          </a:p>
          <a:p>
            <a:r>
              <a:rPr lang="en-US" dirty="0">
                <a:cs typeface="Calibri"/>
              </a:rPr>
              <a:t>The menu is available, please discuss the choices </a:t>
            </a:r>
            <a:r>
              <a:rPr lang="en-US" dirty="0" smtClean="0">
                <a:cs typeface="Calibri"/>
              </a:rPr>
              <a:t>you made with </a:t>
            </a:r>
            <a:r>
              <a:rPr lang="en-US" dirty="0">
                <a:cs typeface="Calibri"/>
              </a:rPr>
              <a:t>your child so they are familiar with their choices. We will endeavour to let you know any changes ahead of the </a:t>
            </a:r>
            <a:r>
              <a:rPr lang="en-US" dirty="0" smtClean="0">
                <a:cs typeface="Calibri"/>
              </a:rPr>
              <a:t>day.</a:t>
            </a:r>
            <a:endParaRPr lang="en-US" dirty="0">
              <a:cs typeface="Calibri"/>
            </a:endParaRPr>
          </a:p>
          <a:p>
            <a:endParaRPr lang="en-US" dirty="0">
              <a:cs typeface="Calibri"/>
            </a:endParaRPr>
          </a:p>
          <a:p>
            <a:r>
              <a:rPr lang="en-US" dirty="0">
                <a:cs typeface="Calibri"/>
              </a:rPr>
              <a:t>PLEASE REMEMBER WE ARE A</a:t>
            </a:r>
            <a:r>
              <a:rPr lang="en-US" b="1" dirty="0">
                <a:cs typeface="Calibri"/>
              </a:rPr>
              <a:t> NUT FREE SCHOOL</a:t>
            </a:r>
            <a:r>
              <a:rPr lang="en-US" dirty="0">
                <a:cs typeface="Calibri"/>
              </a:rPr>
              <a:t> </a:t>
            </a:r>
            <a:r>
              <a:rPr lang="en-US" dirty="0" smtClean="0">
                <a:cs typeface="Calibri"/>
              </a:rPr>
              <a:t>DUE TO ALLERGIES.</a:t>
            </a:r>
            <a:endParaRPr lang="en-US" dirty="0">
              <a:cs typeface="Calibri"/>
            </a:endParaRPr>
          </a:p>
        </p:txBody>
      </p:sp>
    </p:spTree>
    <p:extLst>
      <p:ext uri="{BB962C8B-B14F-4D97-AF65-F5344CB8AC3E}">
        <p14:creationId xmlns:p14="http://schemas.microsoft.com/office/powerpoint/2010/main" val="78206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682471"/>
            <a:ext cx="8208912" cy="4893647"/>
          </a:xfrm>
          <a:prstGeom prst="rect">
            <a:avLst/>
          </a:prstGeom>
          <a:noFill/>
        </p:spPr>
        <p:txBody>
          <a:bodyPr wrap="square" rtlCol="0">
            <a:spAutoFit/>
          </a:bodyPr>
          <a:lstStyle/>
          <a:p>
            <a:pPr algn="ctr"/>
            <a:r>
              <a:rPr lang="en-US" sz="2400" b="1" u="sng" dirty="0" smtClean="0"/>
              <a:t>Friday Assembly</a:t>
            </a:r>
          </a:p>
          <a:p>
            <a:pPr algn="ctr"/>
            <a:endParaRPr lang="en-GB" sz="2400" b="1" u="sng" dirty="0"/>
          </a:p>
          <a:p>
            <a:r>
              <a:rPr lang="en-GB" sz="2400" dirty="0" smtClean="0"/>
              <a:t>Each </a:t>
            </a:r>
            <a:r>
              <a:rPr lang="en-GB" sz="2400" dirty="0"/>
              <a:t>week we will pick two of our children to receive an award for a special achievement that week </a:t>
            </a:r>
            <a:r>
              <a:rPr lang="en-GB" sz="2400" dirty="0" smtClean="0"/>
              <a:t>– one linked to our curriculum and learning and another for  a child that has ‘shone bright’ that week.</a:t>
            </a:r>
          </a:p>
          <a:p>
            <a:endParaRPr lang="en-US" sz="2400" dirty="0"/>
          </a:p>
          <a:p>
            <a:r>
              <a:rPr lang="en-US" sz="2400" dirty="0" smtClean="0"/>
              <a:t>Parents will be informed on the Wednesday and can attend the assembly on a Friday at 2:40pm. </a:t>
            </a:r>
          </a:p>
          <a:p>
            <a:endParaRPr lang="en-US" sz="2400" dirty="0"/>
          </a:p>
          <a:p>
            <a:r>
              <a:rPr lang="en-US" sz="2400" dirty="0" smtClean="0"/>
              <a:t>The children who receive a certificate will have a hot chocolate and time to share their learning the following week with </a:t>
            </a:r>
            <a:r>
              <a:rPr lang="en-US" sz="2400" dirty="0" err="1" smtClean="0"/>
              <a:t>Mrs</a:t>
            </a:r>
            <a:r>
              <a:rPr lang="en-US" sz="2400" dirty="0" smtClean="0"/>
              <a:t> </a:t>
            </a:r>
            <a:r>
              <a:rPr lang="en-US" sz="2400" dirty="0" err="1" smtClean="0"/>
              <a:t>Grimster</a:t>
            </a:r>
            <a:r>
              <a:rPr lang="en-US" sz="2400" dirty="0" smtClean="0"/>
              <a:t> or </a:t>
            </a:r>
            <a:r>
              <a:rPr lang="en-US" sz="2400" dirty="0" err="1" smtClean="0"/>
              <a:t>Mrs</a:t>
            </a:r>
            <a:r>
              <a:rPr lang="en-US" sz="2400" dirty="0" smtClean="0"/>
              <a:t> Cooper.</a:t>
            </a:r>
            <a:endParaRPr lang="en-GB" sz="2400" dirty="0"/>
          </a:p>
        </p:txBody>
      </p:sp>
    </p:spTree>
    <p:extLst>
      <p:ext uri="{BB962C8B-B14F-4D97-AF65-F5344CB8AC3E}">
        <p14:creationId xmlns:p14="http://schemas.microsoft.com/office/powerpoint/2010/main" val="37477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8208912" cy="6494085"/>
          </a:xfrm>
          <a:prstGeom prst="rect">
            <a:avLst/>
          </a:prstGeom>
          <a:noFill/>
        </p:spPr>
        <p:txBody>
          <a:bodyPr wrap="square" lIns="91440" tIns="45720" rIns="91440" bIns="45720" rtlCol="0" anchor="t">
            <a:spAutoFit/>
          </a:bodyPr>
          <a:lstStyle/>
          <a:p>
            <a:pPr algn="ctr"/>
            <a:r>
              <a:rPr lang="en-GB" sz="4000" b="1" u="sng" dirty="0"/>
              <a:t>Time off </a:t>
            </a:r>
            <a:r>
              <a:rPr lang="en-GB" sz="4000" b="1" u="sng" dirty="0" smtClean="0"/>
              <a:t>school</a:t>
            </a:r>
            <a:endParaRPr lang="en-GB" sz="4000" b="1" u="sng" dirty="0"/>
          </a:p>
          <a:p>
            <a:endParaRPr lang="en-GB" sz="2400" dirty="0"/>
          </a:p>
          <a:p>
            <a:r>
              <a:rPr lang="en-GB" sz="2200" dirty="0"/>
              <a:t>In case of illness: phone school office before 9.30am</a:t>
            </a:r>
          </a:p>
          <a:p>
            <a:endParaRPr lang="en-GB" sz="2200" dirty="0"/>
          </a:p>
          <a:p>
            <a:r>
              <a:rPr lang="en-GB" sz="2200" dirty="0"/>
              <a:t>Requested time off school: please email the school office to explain why it is exceptional.  A leaflet explaining fixed penalty notices has been sent </a:t>
            </a:r>
            <a:r>
              <a:rPr lang="en-GB" sz="2200" dirty="0" smtClean="0"/>
              <a:t>out in July regarding new rules.</a:t>
            </a:r>
          </a:p>
          <a:p>
            <a:endParaRPr lang="en-GB" sz="2200" dirty="0" smtClean="0"/>
          </a:p>
          <a:p>
            <a:r>
              <a:rPr lang="en-GB" sz="2200" dirty="0"/>
              <a:t>We are expected to issue Fixed Penalty Notices for more than 10 sessions (1 day = 2 sessions) of unauthorised absence in a ten week period.</a:t>
            </a:r>
            <a:endParaRPr lang="en-GB" sz="2200" dirty="0" smtClean="0"/>
          </a:p>
          <a:p>
            <a:endParaRPr lang="en-GB" sz="2200" dirty="0"/>
          </a:p>
          <a:p>
            <a:r>
              <a:rPr lang="en-GB" sz="2200" dirty="0"/>
              <a:t>We do monitor late arrivals and those who have regular time off school and will be in touch where necessary to offer support.</a:t>
            </a:r>
          </a:p>
          <a:p>
            <a:endParaRPr lang="en-GB" sz="2200" dirty="0">
              <a:cs typeface="Calibri"/>
            </a:endParaRPr>
          </a:p>
          <a:p>
            <a:r>
              <a:rPr lang="en-GB" sz="2200" b="1" dirty="0">
                <a:cs typeface="Calibri"/>
              </a:rPr>
              <a:t>The gate opens at 8.40am and closes at 8.50am.</a:t>
            </a:r>
            <a:r>
              <a:rPr lang="en-GB" sz="2200" dirty="0">
                <a:cs typeface="Calibri"/>
              </a:rPr>
              <a:t> There are learning activities in classrooms from 8.40am so please ensure a prompt arrival. </a:t>
            </a:r>
          </a:p>
        </p:txBody>
      </p:sp>
    </p:spTree>
    <p:extLst>
      <p:ext uri="{BB962C8B-B14F-4D97-AF65-F5344CB8AC3E}">
        <p14:creationId xmlns:p14="http://schemas.microsoft.com/office/powerpoint/2010/main" val="336723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308660"/>
            <a:ext cx="8208912" cy="6170920"/>
          </a:xfrm>
          <a:prstGeom prst="rect">
            <a:avLst/>
          </a:prstGeom>
          <a:noFill/>
        </p:spPr>
        <p:txBody>
          <a:bodyPr wrap="square" lIns="91440" tIns="45720" rIns="91440" bIns="45720" rtlCol="0" anchor="t">
            <a:spAutoFit/>
          </a:bodyPr>
          <a:lstStyle/>
          <a:p>
            <a:pPr algn="ctr"/>
            <a:r>
              <a:rPr lang="en-US" sz="3200" b="1" u="sng" dirty="0" smtClean="0"/>
              <a:t>Communication and Progress </a:t>
            </a:r>
          </a:p>
          <a:p>
            <a:r>
              <a:rPr lang="en-GB" dirty="0" smtClean="0"/>
              <a:t>As a school we want to keep parents and carers </a:t>
            </a:r>
            <a:r>
              <a:rPr lang="en-GB" dirty="0"/>
              <a:t>up-to-date with their child’s education and what is happening in school</a:t>
            </a:r>
            <a:r>
              <a:rPr lang="en-GB" dirty="0" smtClean="0"/>
              <a:t>.  </a:t>
            </a:r>
          </a:p>
          <a:p>
            <a:endParaRPr lang="en-GB" dirty="0"/>
          </a:p>
          <a:p>
            <a:pPr marL="342900" indent="-342900">
              <a:buFont typeface="Arial" panose="020B0604020202020204" pitchFamily="34" charset="0"/>
              <a:buChar char="•"/>
            </a:pPr>
            <a:r>
              <a:rPr lang="en-US" sz="1700" dirty="0" smtClean="0"/>
              <a:t>All information will be sent through E-Schools emails </a:t>
            </a:r>
            <a:r>
              <a:rPr lang="en-US" sz="1700" dirty="0" smtClean="0"/>
              <a:t>and Tapestry in F2.</a:t>
            </a:r>
          </a:p>
          <a:p>
            <a:pPr marL="342900" indent="-342900">
              <a:buFont typeface="Arial" panose="020B0604020202020204" pitchFamily="34" charset="0"/>
              <a:buChar char="•"/>
            </a:pPr>
            <a:r>
              <a:rPr lang="en-US" sz="1700" dirty="0" smtClean="0"/>
              <a:t>At </a:t>
            </a:r>
            <a:r>
              <a:rPr lang="en-US" sz="1700" dirty="0" smtClean="0"/>
              <a:t>the start of each half term your class teacher will send you a message regarding all information for that half term and the link to the class page for curriculum information</a:t>
            </a:r>
          </a:p>
          <a:p>
            <a:pPr marL="342900" indent="-342900">
              <a:buFont typeface="Arial" panose="020B0604020202020204" pitchFamily="34" charset="0"/>
              <a:buChar char="•"/>
            </a:pPr>
            <a:r>
              <a:rPr lang="en-US" sz="1700" dirty="0" smtClean="0"/>
              <a:t>Important Dates poster overview will be sent out each half term</a:t>
            </a:r>
          </a:p>
          <a:p>
            <a:pPr marL="342900" indent="-342900">
              <a:buFont typeface="Arial" panose="020B0604020202020204" pitchFamily="34" charset="0"/>
              <a:buChar char="•"/>
            </a:pPr>
            <a:r>
              <a:rPr lang="en-US" sz="1700" dirty="0" smtClean="0"/>
              <a:t>Fortnightly newsletter</a:t>
            </a:r>
          </a:p>
          <a:p>
            <a:pPr marL="342900" indent="-342900">
              <a:buFont typeface="Arial" panose="020B0604020202020204" pitchFamily="34" charset="0"/>
              <a:buChar char="•"/>
            </a:pPr>
            <a:r>
              <a:rPr lang="en-US" sz="1700" dirty="0" smtClean="0"/>
              <a:t>A member of staff on the doors every morning to pass important messages to and </a:t>
            </a:r>
            <a:r>
              <a:rPr lang="en-US" sz="1700" dirty="0" err="1" smtClean="0"/>
              <a:t>Mrs</a:t>
            </a:r>
            <a:r>
              <a:rPr lang="en-US" sz="1700" dirty="0" smtClean="0"/>
              <a:t> </a:t>
            </a:r>
            <a:r>
              <a:rPr lang="en-US" sz="1700" dirty="0" err="1" smtClean="0"/>
              <a:t>Grimster</a:t>
            </a:r>
            <a:r>
              <a:rPr lang="en-US" sz="1700" dirty="0" smtClean="0"/>
              <a:t> will be on one of the gates too</a:t>
            </a:r>
          </a:p>
          <a:p>
            <a:pPr marL="342900" indent="-342900">
              <a:buFont typeface="Arial" panose="020B0604020202020204" pitchFamily="34" charset="0"/>
              <a:buChar char="•"/>
            </a:pPr>
            <a:r>
              <a:rPr lang="en-US" sz="1700" dirty="0" smtClean="0"/>
              <a:t>Follow our Greasby Infant School Facebook page for celebrations of what we have been up to</a:t>
            </a:r>
            <a:r>
              <a:rPr lang="en-US" sz="1700" dirty="0" smtClean="0"/>
              <a:t>!</a:t>
            </a:r>
            <a:endParaRPr lang="en-US" sz="1700" dirty="0"/>
          </a:p>
          <a:p>
            <a:pPr marL="342900" indent="-342900">
              <a:buFont typeface="Arial" panose="020B0604020202020204" pitchFamily="34" charset="0"/>
              <a:buChar char="•"/>
            </a:pPr>
            <a:r>
              <a:rPr lang="en-US" sz="1700" dirty="0" smtClean="0"/>
              <a:t>Invitation to our praise assembly if your child is receiving one of the certificates.  These will be sent on a Wednesday evening for the Friday.</a:t>
            </a:r>
          </a:p>
          <a:p>
            <a:pPr marL="342900" indent="-342900">
              <a:buFont typeface="Arial" panose="020B0604020202020204" pitchFamily="34" charset="0"/>
              <a:buChar char="•"/>
            </a:pPr>
            <a:r>
              <a:rPr lang="en-US" sz="1700" dirty="0" smtClean="0"/>
              <a:t>Termly sharing afternoons to attend school from 2pm and share your child’s books with them and talk to them about their learning.</a:t>
            </a:r>
          </a:p>
          <a:p>
            <a:pPr marL="342900" indent="-342900">
              <a:buFont typeface="Arial" panose="020B0604020202020204" pitchFamily="34" charset="0"/>
              <a:buChar char="•"/>
            </a:pPr>
            <a:r>
              <a:rPr lang="en-US" sz="1700" dirty="0" smtClean="0"/>
              <a:t>2 Parents Evenings – November and March 3:30-6:00pm. </a:t>
            </a:r>
          </a:p>
          <a:p>
            <a:pPr marL="342900" indent="-342900">
              <a:buFont typeface="Arial" panose="020B0604020202020204" pitchFamily="34" charset="0"/>
              <a:buChar char="•"/>
            </a:pPr>
            <a:r>
              <a:rPr lang="en-US" sz="1700" dirty="0" smtClean="0"/>
              <a:t>One end of year report with option for meeting from this if needed.</a:t>
            </a:r>
          </a:p>
          <a:p>
            <a:pPr marL="342900" indent="-342900">
              <a:buFont typeface="Arial" panose="020B0604020202020204" pitchFamily="34" charset="0"/>
              <a:buChar char="•"/>
            </a:pPr>
            <a:r>
              <a:rPr lang="en-US" sz="1700" dirty="0" smtClean="0"/>
              <a:t>If the class teacher has any concerns regarding your child’s progress they will arrange a meeting with you to discuss about steps to support them</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836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404664"/>
            <a:ext cx="8064896" cy="6063198"/>
          </a:xfrm>
          <a:prstGeom prst="rect">
            <a:avLst/>
          </a:prstGeom>
          <a:noFill/>
        </p:spPr>
        <p:txBody>
          <a:bodyPr wrap="square" rtlCol="0">
            <a:spAutoFit/>
          </a:bodyPr>
          <a:lstStyle/>
          <a:p>
            <a:r>
              <a:rPr lang="en-US" sz="2400" b="1" u="sng" dirty="0" smtClean="0"/>
              <a:t>Questions and Concerns</a:t>
            </a:r>
          </a:p>
          <a:p>
            <a:endParaRPr lang="en-GB" sz="2400" dirty="0" smtClean="0"/>
          </a:p>
          <a:p>
            <a:r>
              <a:rPr lang="en-GB" sz="2400" dirty="0" smtClean="0"/>
              <a:t>If </a:t>
            </a:r>
            <a:r>
              <a:rPr lang="en-GB" sz="2400" dirty="0"/>
              <a:t>you have </a:t>
            </a:r>
            <a:r>
              <a:rPr lang="en-GB" sz="2400" dirty="0" smtClean="0"/>
              <a:t>questions or concerns please </a:t>
            </a:r>
            <a:r>
              <a:rPr lang="en-GB" sz="2400" dirty="0"/>
              <a:t>let us </a:t>
            </a:r>
            <a:r>
              <a:rPr lang="en-GB" sz="2400" dirty="0" smtClean="0"/>
              <a:t>know</a:t>
            </a:r>
            <a:r>
              <a:rPr lang="en-GB" sz="2400" dirty="0"/>
              <a:t> </a:t>
            </a:r>
            <a:r>
              <a:rPr lang="en-GB" sz="2400" dirty="0" smtClean="0"/>
              <a:t>so these can be dealt with promptly.  Please understand that a teacher or member of staff may not be able to respond on the same day due to their teaching commitments and will not outside of their working hours. </a:t>
            </a:r>
          </a:p>
          <a:p>
            <a:endParaRPr lang="en-US" sz="2400" dirty="0"/>
          </a:p>
          <a:p>
            <a:r>
              <a:rPr lang="en-US" sz="2400" dirty="0" smtClean="0"/>
              <a:t>A new home school communication charter is being created to ensure clear and effective partnership between school and families.  This will be sent out this half term.  </a:t>
            </a:r>
          </a:p>
          <a:p>
            <a:endParaRPr lang="en-GB" sz="2400" dirty="0" smtClean="0"/>
          </a:p>
          <a:p>
            <a:r>
              <a:rPr lang="en-GB" sz="2400" dirty="0" smtClean="0"/>
              <a:t>Parental </a:t>
            </a:r>
            <a:r>
              <a:rPr lang="en-GB" sz="2400" dirty="0"/>
              <a:t>‘What’s app’ groups are very helpful but please come directly to school staff with questions e.g. Why is my child having a baked potato each day? </a:t>
            </a:r>
          </a:p>
          <a:p>
            <a:endParaRPr lang="en-GB" sz="2800" dirty="0"/>
          </a:p>
        </p:txBody>
      </p:sp>
    </p:spTree>
    <p:extLst>
      <p:ext uri="{BB962C8B-B14F-4D97-AF65-F5344CB8AC3E}">
        <p14:creationId xmlns:p14="http://schemas.microsoft.com/office/powerpoint/2010/main" val="170259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08912" cy="6247864"/>
          </a:xfrm>
          <a:prstGeom prst="rect">
            <a:avLst/>
          </a:prstGeom>
          <a:noFill/>
        </p:spPr>
        <p:txBody>
          <a:bodyPr wrap="square" lIns="91440" tIns="45720" rIns="91440" bIns="45720" rtlCol="0" anchor="t">
            <a:spAutoFit/>
          </a:bodyPr>
          <a:lstStyle/>
          <a:p>
            <a:r>
              <a:rPr lang="en-GB" sz="4000" dirty="0"/>
              <a:t>Who to speak to at </a:t>
            </a:r>
            <a:r>
              <a:rPr lang="en-GB" sz="4000" dirty="0" err="1" smtClean="0"/>
              <a:t>Greasby</a:t>
            </a:r>
            <a:r>
              <a:rPr lang="en-GB" sz="4000" dirty="0" smtClean="0"/>
              <a:t>…</a:t>
            </a:r>
            <a:endParaRPr lang="en-GB" sz="4000" dirty="0"/>
          </a:p>
          <a:p>
            <a:endParaRPr lang="en-GB" sz="2400" dirty="0"/>
          </a:p>
          <a:p>
            <a:r>
              <a:rPr lang="en-GB" sz="2400" dirty="0"/>
              <a:t>First port of call should always be your child’s teacher.</a:t>
            </a:r>
          </a:p>
          <a:p>
            <a:endParaRPr lang="en-US" sz="2400" dirty="0" smtClean="0"/>
          </a:p>
          <a:p>
            <a:r>
              <a:rPr lang="en-US" sz="2400" dirty="0" err="1" smtClean="0"/>
              <a:t>Headteacher</a:t>
            </a:r>
            <a:r>
              <a:rPr lang="en-US" sz="2400" dirty="0" smtClean="0"/>
              <a:t> – </a:t>
            </a:r>
            <a:r>
              <a:rPr lang="en-US" sz="2400" dirty="0" err="1" smtClean="0"/>
              <a:t>Mrs</a:t>
            </a:r>
            <a:r>
              <a:rPr lang="en-US" sz="2400" dirty="0" smtClean="0"/>
              <a:t> </a:t>
            </a:r>
            <a:r>
              <a:rPr lang="en-US" sz="2400" dirty="0" err="1" smtClean="0"/>
              <a:t>Grimster</a:t>
            </a:r>
            <a:endParaRPr lang="en-US" sz="2400" dirty="0" smtClean="0"/>
          </a:p>
          <a:p>
            <a:r>
              <a:rPr lang="en-US" sz="2400" dirty="0" smtClean="0">
                <a:hlinkClick r:id="rId2"/>
              </a:rPr>
              <a:t>headteacher@greasby-infant.wirral.sch.uk</a:t>
            </a:r>
            <a:endParaRPr lang="en-US" sz="2400" dirty="0" smtClean="0"/>
          </a:p>
          <a:p>
            <a:endParaRPr lang="en-US" sz="2400" dirty="0"/>
          </a:p>
          <a:p>
            <a:r>
              <a:rPr lang="en-US" sz="2400" dirty="0" smtClean="0"/>
              <a:t>Deputy </a:t>
            </a:r>
            <a:r>
              <a:rPr lang="en-US" sz="2400" dirty="0" err="1" smtClean="0"/>
              <a:t>Headteacher</a:t>
            </a:r>
            <a:r>
              <a:rPr lang="en-US" sz="2400" dirty="0" smtClean="0"/>
              <a:t> – </a:t>
            </a:r>
            <a:r>
              <a:rPr lang="en-US" sz="2400" dirty="0" err="1" smtClean="0"/>
              <a:t>Mrs</a:t>
            </a:r>
            <a:r>
              <a:rPr lang="en-US" sz="2400" dirty="0" smtClean="0"/>
              <a:t> Cooper</a:t>
            </a:r>
          </a:p>
          <a:p>
            <a:r>
              <a:rPr lang="en-US" sz="2400" dirty="0" smtClean="0">
                <a:hlinkClick r:id="rId3"/>
              </a:rPr>
              <a:t>scooper@greasby-infant.wirral.sch.uk</a:t>
            </a:r>
            <a:endParaRPr lang="en-US" sz="2400" dirty="0" smtClean="0"/>
          </a:p>
          <a:p>
            <a:endParaRPr lang="en-US" sz="2400" dirty="0"/>
          </a:p>
          <a:p>
            <a:r>
              <a:rPr lang="en-US" sz="2400" dirty="0" smtClean="0"/>
              <a:t>SENCO – </a:t>
            </a:r>
            <a:r>
              <a:rPr lang="en-US" sz="2400" dirty="0" err="1" smtClean="0"/>
              <a:t>Mrs</a:t>
            </a:r>
            <a:r>
              <a:rPr lang="en-US" sz="2400" dirty="0" smtClean="0"/>
              <a:t> Pollitt</a:t>
            </a:r>
          </a:p>
          <a:p>
            <a:r>
              <a:rPr lang="en-US" sz="2400" dirty="0" smtClean="0">
                <a:hlinkClick r:id="rId4"/>
              </a:rPr>
              <a:t>lpollitt@greasby-infant.wirral.sch.uk</a:t>
            </a:r>
            <a:endParaRPr lang="en-US" sz="2400" dirty="0" smtClean="0"/>
          </a:p>
          <a:p>
            <a:endParaRPr lang="en-US" sz="2400" dirty="0"/>
          </a:p>
          <a:p>
            <a:r>
              <a:rPr lang="en-US" sz="2400" dirty="0" smtClean="0"/>
              <a:t>School Office</a:t>
            </a:r>
          </a:p>
          <a:p>
            <a:r>
              <a:rPr lang="en-US" sz="2400" dirty="0" smtClean="0">
                <a:hlinkClick r:id="rId5"/>
              </a:rPr>
              <a:t>schooloffice@greasby-infant.wirral.sch.uk</a:t>
            </a:r>
            <a:endParaRPr lang="en-US" sz="2400" dirty="0" smtClean="0"/>
          </a:p>
          <a:p>
            <a:endParaRPr lang="en-US" sz="2400" dirty="0" smtClean="0"/>
          </a:p>
        </p:txBody>
      </p:sp>
    </p:spTree>
    <p:extLst>
      <p:ext uri="{BB962C8B-B14F-4D97-AF65-F5344CB8AC3E}">
        <p14:creationId xmlns:p14="http://schemas.microsoft.com/office/powerpoint/2010/main" val="218821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682471"/>
            <a:ext cx="3312367" cy="5509200"/>
          </a:xfrm>
          <a:prstGeom prst="rect">
            <a:avLst/>
          </a:prstGeom>
          <a:noFill/>
        </p:spPr>
        <p:txBody>
          <a:bodyPr wrap="square" lIns="91440" tIns="45720" rIns="91440" bIns="45720" rtlCol="0" anchor="t">
            <a:spAutoFit/>
          </a:bodyPr>
          <a:lstStyle/>
          <a:p>
            <a:r>
              <a:rPr lang="en-US" sz="4000" dirty="0" smtClean="0"/>
              <a:t>FOGIS</a:t>
            </a:r>
            <a:endParaRPr lang="en-GB" sz="4000" dirty="0"/>
          </a:p>
          <a:p>
            <a:endParaRPr lang="en-GB" sz="2400" dirty="0"/>
          </a:p>
          <a:p>
            <a:endParaRPr lang="en-GB" sz="2400" dirty="0"/>
          </a:p>
          <a:p>
            <a:r>
              <a:rPr lang="en-GB" sz="2400" dirty="0"/>
              <a:t>Involving yourself with </a:t>
            </a:r>
            <a:r>
              <a:rPr lang="en-GB" sz="2400" dirty="0" smtClean="0"/>
              <a:t>the FOGIS </a:t>
            </a:r>
            <a:r>
              <a:rPr lang="en-GB" sz="2400" dirty="0"/>
              <a:t>is </a:t>
            </a:r>
            <a:r>
              <a:rPr lang="en-GB" sz="2400" dirty="0" smtClean="0"/>
              <a:t>important.</a:t>
            </a:r>
            <a:endParaRPr lang="en-GB" sz="2400" dirty="0"/>
          </a:p>
          <a:p>
            <a:pPr algn="ctr"/>
            <a:endParaRPr lang="en-GB" sz="2400" dirty="0"/>
          </a:p>
          <a:p>
            <a:pPr algn="ctr"/>
            <a:r>
              <a:rPr lang="en-GB" sz="2400" dirty="0"/>
              <a:t>If you would like to get involved please </a:t>
            </a:r>
            <a:r>
              <a:rPr lang="en-GB" sz="2400" dirty="0" smtClean="0"/>
              <a:t>email</a:t>
            </a:r>
          </a:p>
          <a:p>
            <a:pPr algn="ctr"/>
            <a:r>
              <a:rPr lang="en-GB" sz="2400" smtClean="0"/>
              <a:t>fogis2023@gmail.com</a:t>
            </a:r>
            <a:endParaRPr lang="en-GB" sz="2400" dirty="0" smtClean="0"/>
          </a:p>
          <a:p>
            <a:pPr algn="ctr"/>
            <a:endParaRPr lang="en-GB" sz="2400" dirty="0" smtClean="0"/>
          </a:p>
          <a:p>
            <a:pPr algn="ctr"/>
            <a:r>
              <a:rPr lang="en-US" sz="2400" dirty="0" smtClean="0"/>
              <a:t>_____</a:t>
            </a:r>
            <a:endParaRPr lang="en-GB" sz="2400" dirty="0"/>
          </a:p>
          <a:p>
            <a:pPr algn="ctr"/>
            <a:endParaRPr lang="en-GB" sz="2400" dirty="0" smtClean="0"/>
          </a:p>
          <a:p>
            <a:pPr algn="ctr"/>
            <a:r>
              <a:rPr lang="en-GB" sz="2400" dirty="0" smtClean="0"/>
              <a:t>We </a:t>
            </a:r>
            <a:r>
              <a:rPr lang="en-GB" sz="2400" dirty="0"/>
              <a:t>need your support ~ thank you.</a:t>
            </a:r>
          </a:p>
        </p:txBody>
      </p:sp>
      <p:pic>
        <p:nvPicPr>
          <p:cNvPr id="5122" name="Picture 2" descr="YOUR PTA  NEEDS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898" y="476672"/>
            <a:ext cx="4975941" cy="5805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8728" y="2780928"/>
            <a:ext cx="2520280" cy="923330"/>
          </a:xfrm>
          <a:prstGeom prst="rect">
            <a:avLst/>
          </a:prstGeom>
          <a:noFill/>
        </p:spPr>
        <p:txBody>
          <a:bodyPr wrap="square" rtlCol="0">
            <a:spAutoFit/>
          </a:bodyPr>
          <a:lstStyle/>
          <a:p>
            <a:pPr algn="ctr"/>
            <a:r>
              <a:rPr lang="en-US" sz="5400" dirty="0" smtClean="0"/>
              <a:t>FOGIS</a:t>
            </a:r>
            <a:endParaRPr lang="en-GB" sz="5400" dirty="0"/>
          </a:p>
        </p:txBody>
      </p:sp>
    </p:spTree>
    <p:extLst>
      <p:ext uri="{BB962C8B-B14F-4D97-AF65-F5344CB8AC3E}">
        <p14:creationId xmlns:p14="http://schemas.microsoft.com/office/powerpoint/2010/main" val="385652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9858" y="520429"/>
            <a:ext cx="7920880" cy="5663089"/>
          </a:xfrm>
          <a:prstGeom prst="rect">
            <a:avLst/>
          </a:prstGeom>
          <a:noFill/>
        </p:spPr>
        <p:txBody>
          <a:bodyPr wrap="square" rtlCol="0">
            <a:spAutoFit/>
          </a:bodyPr>
          <a:lstStyle/>
          <a:p>
            <a:r>
              <a:rPr lang="en-GB" sz="2800" dirty="0"/>
              <a:t>Great Websites </a:t>
            </a:r>
            <a:r>
              <a:rPr lang="en-GB" dirty="0"/>
              <a:t>:</a:t>
            </a:r>
          </a:p>
          <a:p>
            <a:endParaRPr lang="en-GB" dirty="0"/>
          </a:p>
          <a:p>
            <a:pPr marL="457200" indent="-457200">
              <a:buFont typeface="Arial" panose="020B0604020202020204" pitchFamily="34" charset="0"/>
              <a:buChar char="•"/>
            </a:pPr>
            <a:r>
              <a:rPr lang="en-GB" sz="2800" dirty="0"/>
              <a:t>Spelling Frame</a:t>
            </a:r>
          </a:p>
          <a:p>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BBC Bitesize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Spell Zone (word lists)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School Run </a:t>
            </a:r>
          </a:p>
          <a:p>
            <a:r>
              <a:rPr lang="en-GB" sz="2800" dirty="0"/>
              <a:t>(for parents!) </a:t>
            </a:r>
          </a:p>
          <a:p>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952" y="1084835"/>
            <a:ext cx="12763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189" y="2705643"/>
            <a:ext cx="1368177" cy="136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865" y="687164"/>
            <a:ext cx="7920880" cy="4678204"/>
          </a:xfrm>
          <a:prstGeom prst="rect">
            <a:avLst/>
          </a:prstGeom>
          <a:noFill/>
        </p:spPr>
        <p:txBody>
          <a:bodyPr wrap="square" rtlCol="0">
            <a:spAutoFit/>
          </a:bodyPr>
          <a:lstStyle/>
          <a:p>
            <a:r>
              <a:rPr lang="en-GB" sz="2800" dirty="0"/>
              <a:t>Great Apps </a:t>
            </a:r>
            <a:r>
              <a:rPr lang="en-GB" dirty="0"/>
              <a:t>:</a:t>
            </a:r>
          </a:p>
          <a:p>
            <a:endParaRPr lang="en-GB" dirty="0"/>
          </a:p>
          <a:p>
            <a:pPr marL="457200" indent="-457200">
              <a:buFont typeface="Arial" panose="020B0604020202020204" pitchFamily="34" charset="0"/>
              <a:buChar char="•"/>
            </a:pPr>
            <a:r>
              <a:rPr lang="en-GB" sz="2800" dirty="0" err="1"/>
              <a:t>Squeebles</a:t>
            </a: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Hit the Button </a:t>
            </a:r>
            <a:endParaRPr lang="en-GB"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Doodle Maths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029" y="5365368"/>
            <a:ext cx="1851845" cy="9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46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1391479"/>
            <a:ext cx="5472608" cy="1569660"/>
          </a:xfrm>
          <a:prstGeom prst="rect">
            <a:avLst/>
          </a:prstGeom>
          <a:noFill/>
        </p:spPr>
        <p:txBody>
          <a:bodyPr wrap="square" rtlCol="0">
            <a:spAutoFit/>
          </a:bodyPr>
          <a:lstStyle/>
          <a:p>
            <a:pPr algn="ctr"/>
            <a:r>
              <a:rPr lang="en-US" sz="3200" dirty="0" smtClean="0"/>
              <a:t>A warm welcome back from</a:t>
            </a:r>
          </a:p>
          <a:p>
            <a:pPr algn="ctr"/>
            <a:r>
              <a:rPr lang="en-US" sz="3200" dirty="0" err="1" smtClean="0"/>
              <a:t>Mrs</a:t>
            </a:r>
            <a:r>
              <a:rPr lang="en-US" sz="3200" dirty="0" smtClean="0"/>
              <a:t> </a:t>
            </a:r>
            <a:r>
              <a:rPr lang="en-US" sz="3200" dirty="0" err="1" smtClean="0"/>
              <a:t>Grimster</a:t>
            </a:r>
            <a:endParaRPr lang="en-US" sz="3200" dirty="0" smtClean="0"/>
          </a:p>
          <a:p>
            <a:pPr algn="ctr"/>
            <a:r>
              <a:rPr lang="en-US" sz="3200" dirty="0" smtClean="0"/>
              <a:t> </a:t>
            </a:r>
            <a:endParaRPr lang="en-GB" sz="3200" dirty="0"/>
          </a:p>
        </p:txBody>
      </p:sp>
      <p:sp>
        <p:nvSpPr>
          <p:cNvPr id="4" name="TextBox 3"/>
          <p:cNvSpPr txBox="1"/>
          <p:nvPr/>
        </p:nvSpPr>
        <p:spPr>
          <a:xfrm>
            <a:off x="539552" y="4293096"/>
            <a:ext cx="8280920" cy="1815882"/>
          </a:xfrm>
          <a:prstGeom prst="rect">
            <a:avLst/>
          </a:prstGeom>
          <a:noFill/>
        </p:spPr>
        <p:txBody>
          <a:bodyPr wrap="square" rtlCol="0">
            <a:spAutoFit/>
          </a:bodyPr>
          <a:lstStyle/>
          <a:p>
            <a:pPr algn="just"/>
            <a:r>
              <a:rPr lang="en-US" sz="2800" dirty="0" err="1" smtClean="0"/>
              <a:t>Mrs</a:t>
            </a:r>
            <a:r>
              <a:rPr lang="en-US" sz="2800" dirty="0" smtClean="0"/>
              <a:t> </a:t>
            </a:r>
            <a:r>
              <a:rPr lang="en-US" sz="2800" dirty="0" err="1" smtClean="0"/>
              <a:t>Grimster</a:t>
            </a:r>
            <a:r>
              <a:rPr lang="en-US" sz="2800" dirty="0" smtClean="0"/>
              <a:t> is excited to have joined the school family from September 2024 and is looking forward to getting to know, and working with the pupils, staff, families and community friends during the Autumn </a:t>
            </a:r>
            <a:r>
              <a:rPr lang="en-US" sz="2800" dirty="0"/>
              <a:t>T</a:t>
            </a:r>
            <a:r>
              <a:rPr lang="en-US" sz="2800" dirty="0" smtClean="0"/>
              <a:t>erm.</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64704"/>
            <a:ext cx="2376264" cy="3055198"/>
          </a:xfrm>
          <a:prstGeom prst="rect">
            <a:avLst/>
          </a:prstGeom>
        </p:spPr>
      </p:pic>
    </p:spTree>
    <p:extLst>
      <p:ext uri="{BB962C8B-B14F-4D97-AF65-F5344CB8AC3E}">
        <p14:creationId xmlns:p14="http://schemas.microsoft.com/office/powerpoint/2010/main" val="332146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 2 Staff</a:t>
            </a:r>
            <a:endParaRPr lang="en-GB" dirty="0"/>
          </a:p>
        </p:txBody>
      </p:sp>
      <p:pic>
        <p:nvPicPr>
          <p:cNvPr id="3" name="Picture 2" descr="T:\Siobhan F2\2022-2023\Photos\image2.jpeg"/>
          <p:cNvPicPr/>
          <p:nvPr/>
        </p:nvPicPr>
        <p:blipFill rotWithShape="1">
          <a:blip r:embed="rId2">
            <a:extLst>
              <a:ext uri="{28A0092B-C50C-407E-A947-70E740481C1C}">
                <a14:useLocalDpi xmlns:a14="http://schemas.microsoft.com/office/drawing/2010/main" val="0"/>
              </a:ext>
            </a:extLst>
          </a:blip>
          <a:srcRect l="18759" t="11097" r="11904" b="7361"/>
          <a:stretch/>
        </p:blipFill>
        <p:spPr bwMode="auto">
          <a:xfrm rot="5400000">
            <a:off x="317803" y="1849443"/>
            <a:ext cx="2151002" cy="1872208"/>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rotWithShape="1">
          <a:blip r:embed="rId3">
            <a:extLst>
              <a:ext uri="{28A0092B-C50C-407E-A947-70E740481C1C}">
                <a14:useLocalDpi xmlns:a14="http://schemas.microsoft.com/office/drawing/2010/main" val="0"/>
              </a:ext>
            </a:extLst>
          </a:blip>
          <a:srcRect t="-1" b="15576"/>
          <a:stretch/>
        </p:blipFill>
        <p:spPr bwMode="auto">
          <a:xfrm>
            <a:off x="2545432" y="1733294"/>
            <a:ext cx="1800200" cy="2127754"/>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611560" y="4365104"/>
            <a:ext cx="4176464" cy="1169551"/>
          </a:xfrm>
          <a:prstGeom prst="rect">
            <a:avLst/>
          </a:prstGeom>
          <a:noFill/>
        </p:spPr>
        <p:txBody>
          <a:bodyPr wrap="square" rtlCol="0">
            <a:spAutoFit/>
          </a:bodyPr>
          <a:lstStyle/>
          <a:p>
            <a:pPr algn="ctr"/>
            <a:r>
              <a:rPr lang="en-GB" sz="3200" dirty="0" smtClean="0">
                <a:latin typeface="Comic Sans MS" panose="030F0702030302020204" pitchFamily="66" charset="0"/>
              </a:rPr>
              <a:t>Robins Class                 </a:t>
            </a:r>
          </a:p>
          <a:p>
            <a:endParaRPr lang="en-GB" dirty="0">
              <a:latin typeface="Comic Sans MS" panose="030F0702030302020204" pitchFamily="66" charset="0"/>
            </a:endParaRPr>
          </a:p>
          <a:p>
            <a:r>
              <a:rPr lang="en-GB" sz="2000" dirty="0" smtClean="0">
                <a:latin typeface="Comic Sans MS" panose="030F0702030302020204" pitchFamily="66" charset="0"/>
              </a:rPr>
              <a:t>Mrs Cooper             Miss Barrow</a:t>
            </a:r>
            <a:endParaRPr lang="en-GB" sz="2000" dirty="0">
              <a:latin typeface="Comic Sans MS" panose="030F0702030302020204" pitchFamily="66"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1656" y="1733294"/>
            <a:ext cx="2034878" cy="207483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558" y="1733294"/>
            <a:ext cx="2084203" cy="2066080"/>
          </a:xfrm>
          <a:prstGeom prst="rect">
            <a:avLst/>
          </a:prstGeom>
        </p:spPr>
      </p:pic>
      <p:sp>
        <p:nvSpPr>
          <p:cNvPr id="12" name="TextBox 11"/>
          <p:cNvSpPr txBox="1"/>
          <p:nvPr/>
        </p:nvSpPr>
        <p:spPr>
          <a:xfrm>
            <a:off x="4788024" y="4365103"/>
            <a:ext cx="4176464" cy="1169551"/>
          </a:xfrm>
          <a:prstGeom prst="rect">
            <a:avLst/>
          </a:prstGeom>
          <a:noFill/>
        </p:spPr>
        <p:txBody>
          <a:bodyPr wrap="square" rtlCol="0">
            <a:spAutoFit/>
          </a:bodyPr>
          <a:lstStyle/>
          <a:p>
            <a:pPr algn="ctr"/>
            <a:r>
              <a:rPr lang="en-GB" sz="3200" dirty="0" smtClean="0">
                <a:latin typeface="Comic Sans MS" panose="030F0702030302020204" pitchFamily="66" charset="0"/>
              </a:rPr>
              <a:t>Kingfishers Class                 </a:t>
            </a:r>
          </a:p>
          <a:p>
            <a:endParaRPr lang="en-GB" dirty="0">
              <a:latin typeface="Comic Sans MS" panose="030F0702030302020204" pitchFamily="66" charset="0"/>
            </a:endParaRPr>
          </a:p>
          <a:p>
            <a:r>
              <a:rPr lang="en-GB" sz="2000" dirty="0" smtClean="0">
                <a:latin typeface="Comic Sans MS" panose="030F0702030302020204" pitchFamily="66" charset="0"/>
              </a:rPr>
              <a:t>Miss Collinson             Mrs Green</a:t>
            </a:r>
            <a:endParaRPr lang="en-GB" sz="2000" dirty="0">
              <a:latin typeface="Comic Sans MS" panose="030F0702030302020204" pitchFamily="66" charset="0"/>
            </a:endParaRPr>
          </a:p>
        </p:txBody>
      </p:sp>
    </p:spTree>
    <p:extLst>
      <p:ext uri="{BB962C8B-B14F-4D97-AF65-F5344CB8AC3E}">
        <p14:creationId xmlns:p14="http://schemas.microsoft.com/office/powerpoint/2010/main" val="386976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u="sng" dirty="0"/>
              <a:t>Who are we?</a:t>
            </a:r>
          </a:p>
        </p:txBody>
      </p:sp>
      <p:sp>
        <p:nvSpPr>
          <p:cNvPr id="2" name="Rectangle 1"/>
          <p:cNvSpPr/>
          <p:nvPr/>
        </p:nvSpPr>
        <p:spPr>
          <a:xfrm>
            <a:off x="323528" y="1443840"/>
            <a:ext cx="8280920" cy="3785652"/>
          </a:xfrm>
          <a:prstGeom prst="rect">
            <a:avLst/>
          </a:prstGeom>
        </p:spPr>
        <p:txBody>
          <a:bodyPr wrap="square">
            <a:spAutoFit/>
          </a:bodyPr>
          <a:lstStyle/>
          <a:p>
            <a:pPr algn="ctr"/>
            <a:r>
              <a:rPr lang="en-GB" sz="2400" dirty="0"/>
              <a:t>We aim to provide a happy, relaxed environment where children are encouraged and supported to achieve their full potential and to develop an attitude of care and responsibility towards others and their surroundings.</a:t>
            </a:r>
          </a:p>
          <a:p>
            <a:pPr algn="ctr"/>
            <a:endParaRPr lang="en-GB" sz="2400" dirty="0"/>
          </a:p>
          <a:p>
            <a:pPr algn="ctr"/>
            <a:r>
              <a:rPr lang="en-GB" sz="2400" dirty="0"/>
              <a:t>We ensure that the children in this school will attain the highest standards of which they are capable. We encourage the children to be independent and self-confident and we believe that this can be achieved more readily when teachers, parents and pupils work together in partnership.</a:t>
            </a:r>
          </a:p>
        </p:txBody>
      </p:sp>
    </p:spTree>
    <p:extLst>
      <p:ext uri="{BB962C8B-B14F-4D97-AF65-F5344CB8AC3E}">
        <p14:creationId xmlns:p14="http://schemas.microsoft.com/office/powerpoint/2010/main" val="101329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 descr="https://2.bp.blogspot.com/-YZmpWXuCMOE/VyNlJ2ho3xI/AAAAAAAAAEg/ZV83QYbqkJ42yEKb4F_lYaFL1gZKITbAgCLcB/s1600/Poster%2B-%2BSchool%2BRules%2BApril%2B2016.jpg"/>
          <p:cNvSpPr>
            <a:spLocks noChangeAspect="1" noChangeArrowheads="1"/>
          </p:cNvSpPr>
          <p:nvPr/>
        </p:nvSpPr>
        <p:spPr bwMode="auto">
          <a:xfrm>
            <a:off x="63500" y="-136525"/>
            <a:ext cx="10772775" cy="1524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1" descr="https://2.bp.blogspot.com/-YZmpWXuCMOE/VyNlJ2ho3xI/AAAAAAAAAEg/ZV83QYbqkJ42yEKb4F_lYaFL1gZKITbAgCLcB/s1600/Poster%2B-%2BSchool%2BRules%2BApril%2B2016.jpg"/>
          <p:cNvSpPr>
            <a:spLocks noChangeAspect="1" noChangeArrowheads="1"/>
          </p:cNvSpPr>
          <p:nvPr/>
        </p:nvSpPr>
        <p:spPr bwMode="auto">
          <a:xfrm>
            <a:off x="215900" y="15875"/>
            <a:ext cx="10772775" cy="1524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Paul Dix Behaviour - Lessons - Tes Teach"/>
          <p:cNvSpPr>
            <a:spLocks noChangeAspect="1" noChangeArrowheads="1"/>
          </p:cNvSpPr>
          <p:nvPr/>
        </p:nvSpPr>
        <p:spPr bwMode="auto">
          <a:xfrm>
            <a:off x="275927" y="11799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962203"/>
            <a:ext cx="2852316" cy="2852316"/>
          </a:xfrm>
          <a:prstGeom prst="rect">
            <a:avLst/>
          </a:prstGeom>
        </p:spPr>
      </p:pic>
      <p:sp>
        <p:nvSpPr>
          <p:cNvPr id="9" name="TextBox 8"/>
          <p:cNvSpPr txBox="1"/>
          <p:nvPr/>
        </p:nvSpPr>
        <p:spPr>
          <a:xfrm>
            <a:off x="3203848" y="315872"/>
            <a:ext cx="8208912" cy="646331"/>
          </a:xfrm>
          <a:prstGeom prst="rect">
            <a:avLst/>
          </a:prstGeom>
          <a:noFill/>
        </p:spPr>
        <p:txBody>
          <a:bodyPr wrap="square" rtlCol="0">
            <a:spAutoFit/>
          </a:bodyPr>
          <a:lstStyle/>
          <a:p>
            <a:r>
              <a:rPr lang="en-US" sz="3600" b="1" u="sng" dirty="0"/>
              <a:t>School </a:t>
            </a:r>
            <a:r>
              <a:rPr lang="en-US" sz="3600" b="1" u="sng" dirty="0" smtClean="0"/>
              <a:t>Rules</a:t>
            </a:r>
            <a:endParaRPr lang="en-GB" sz="3600" b="1" u="sng" dirty="0"/>
          </a:p>
        </p:txBody>
      </p:sp>
      <p:sp>
        <p:nvSpPr>
          <p:cNvPr id="3" name="TextBox 2"/>
          <p:cNvSpPr txBox="1"/>
          <p:nvPr/>
        </p:nvSpPr>
        <p:spPr>
          <a:xfrm>
            <a:off x="275927" y="4005064"/>
            <a:ext cx="8616553" cy="2308324"/>
          </a:xfrm>
          <a:prstGeom prst="rect">
            <a:avLst/>
          </a:prstGeom>
          <a:noFill/>
        </p:spPr>
        <p:txBody>
          <a:bodyPr wrap="square" rtlCol="0">
            <a:spAutoFit/>
          </a:bodyPr>
          <a:lstStyle/>
          <a:p>
            <a:pPr algn="ctr"/>
            <a:r>
              <a:rPr lang="en-GB" sz="2400" dirty="0" smtClean="0"/>
              <a:t>This year we have taken on our new school rules – Ready, Respectful, Safe</a:t>
            </a:r>
          </a:p>
          <a:p>
            <a:pPr algn="ctr"/>
            <a:endParaRPr lang="en-GB" sz="2400" dirty="0"/>
          </a:p>
          <a:p>
            <a:pPr algn="ctr"/>
            <a:r>
              <a:rPr lang="en-GB" sz="2400" dirty="0" smtClean="0"/>
              <a:t>Ready – Correct uniform, reading book, listening, lining up</a:t>
            </a:r>
          </a:p>
          <a:p>
            <a:pPr algn="ctr"/>
            <a:r>
              <a:rPr lang="en-GB" sz="2400" dirty="0" smtClean="0"/>
              <a:t>Respect – For our school community and our environment </a:t>
            </a:r>
          </a:p>
          <a:p>
            <a:pPr algn="ctr"/>
            <a:r>
              <a:rPr lang="en-GB" sz="2400" dirty="0" smtClean="0"/>
              <a:t>Safe – Looking after each other, online safety, stranger danger</a:t>
            </a:r>
          </a:p>
        </p:txBody>
      </p:sp>
    </p:spTree>
    <p:extLst>
      <p:ext uri="{BB962C8B-B14F-4D97-AF65-F5344CB8AC3E}">
        <p14:creationId xmlns:p14="http://schemas.microsoft.com/office/powerpoint/2010/main" val="37477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632848" cy="6001643"/>
          </a:xfrm>
          <a:prstGeom prst="rect">
            <a:avLst/>
          </a:prstGeom>
          <a:noFill/>
        </p:spPr>
        <p:txBody>
          <a:bodyPr wrap="square" rtlCol="0">
            <a:spAutoFit/>
          </a:bodyPr>
          <a:lstStyle/>
          <a:p>
            <a:pPr algn="ctr"/>
            <a:r>
              <a:rPr lang="en-GB" sz="3600" u="sng" dirty="0"/>
              <a:t>Topic outline for this year will be:</a:t>
            </a:r>
          </a:p>
          <a:p>
            <a:r>
              <a:rPr lang="en-GB" sz="3600" u="sng" dirty="0" smtClean="0"/>
              <a:t>Autumn </a:t>
            </a:r>
            <a:endParaRPr lang="en-GB" sz="3600" u="sng" dirty="0"/>
          </a:p>
          <a:p>
            <a:r>
              <a:rPr lang="en-GB" sz="3600" dirty="0" smtClean="0"/>
              <a:t>Maths –Counting / Pattern</a:t>
            </a:r>
          </a:p>
          <a:p>
            <a:r>
              <a:rPr lang="en-GB" sz="3600" dirty="0" smtClean="0"/>
              <a:t>Literacy – </a:t>
            </a:r>
            <a:r>
              <a:rPr lang="en-GB" sz="3600" dirty="0" err="1" smtClean="0"/>
              <a:t>Storytime</a:t>
            </a:r>
            <a:r>
              <a:rPr lang="en-GB" sz="3600" dirty="0" smtClean="0"/>
              <a:t>/Phonics</a:t>
            </a:r>
          </a:p>
          <a:p>
            <a:r>
              <a:rPr lang="en-GB" sz="3600" dirty="0" smtClean="0"/>
              <a:t>PSED – Being Me in My World</a:t>
            </a:r>
          </a:p>
          <a:p>
            <a:r>
              <a:rPr lang="en-GB" sz="3600" dirty="0" smtClean="0"/>
              <a:t>Physical – Dance/Fine motor</a:t>
            </a:r>
          </a:p>
          <a:p>
            <a:r>
              <a:rPr lang="en-GB" sz="3600" dirty="0" smtClean="0"/>
              <a:t>Understanding of the world – Autumn</a:t>
            </a:r>
          </a:p>
          <a:p>
            <a:r>
              <a:rPr lang="en-GB" sz="3600" dirty="0" smtClean="0"/>
              <a:t>Art and design – colour/autumn/cooking</a:t>
            </a:r>
            <a:endParaRPr lang="en-US" sz="3600" dirty="0" smtClean="0"/>
          </a:p>
          <a:p>
            <a:r>
              <a:rPr lang="en-US" sz="2000" dirty="0" smtClean="0"/>
              <a:t>Curriculum </a:t>
            </a:r>
            <a:r>
              <a:rPr lang="en-US" sz="2000" dirty="0" smtClean="0"/>
              <a:t>overviews for each half term will be on the class page on the school website.  The link to this will be sent out each half term alongside any key information and PE days.</a:t>
            </a:r>
            <a:endParaRPr lang="en-GB" sz="2000" dirty="0"/>
          </a:p>
        </p:txBody>
      </p:sp>
    </p:spTree>
    <p:extLst>
      <p:ext uri="{BB962C8B-B14F-4D97-AF65-F5344CB8AC3E}">
        <p14:creationId xmlns:p14="http://schemas.microsoft.com/office/powerpoint/2010/main" val="62462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Trips</a:t>
            </a:r>
            <a:endParaRPr lang="en-GB" sz="4000" b="1" u="sng" dirty="0"/>
          </a:p>
        </p:txBody>
      </p:sp>
      <p:sp>
        <p:nvSpPr>
          <p:cNvPr id="3" name="Content Placeholder 2"/>
          <p:cNvSpPr>
            <a:spLocks noGrp="1"/>
          </p:cNvSpPr>
          <p:nvPr>
            <p:ph idx="1"/>
          </p:nvPr>
        </p:nvSpPr>
        <p:spPr/>
        <p:txBody>
          <a:bodyPr vert="horz" lIns="91440" tIns="45720" rIns="91440" bIns="45720" rtlCol="0" anchor="t">
            <a:normAutofit/>
          </a:bodyPr>
          <a:lstStyle/>
          <a:p>
            <a:r>
              <a:rPr lang="en-GB" dirty="0" smtClean="0"/>
              <a:t>In </a:t>
            </a:r>
            <a:r>
              <a:rPr lang="en-GB" dirty="0" smtClean="0"/>
              <a:t>F2</a:t>
            </a:r>
            <a:r>
              <a:rPr lang="en-GB" dirty="0" smtClean="0"/>
              <a:t> we </a:t>
            </a:r>
            <a:r>
              <a:rPr lang="en-GB" dirty="0" smtClean="0"/>
              <a:t>try and </a:t>
            </a:r>
            <a:r>
              <a:rPr lang="en-GB" dirty="0" smtClean="0"/>
              <a:t>visit Church Farm / Cla</a:t>
            </a:r>
            <a:r>
              <a:rPr lang="en-GB" dirty="0" smtClean="0"/>
              <a:t>remont </a:t>
            </a:r>
            <a:r>
              <a:rPr lang="en-GB" dirty="0" smtClean="0"/>
              <a:t>Farm and the cinema</a:t>
            </a:r>
            <a:endParaRPr lang="en-GB" dirty="0">
              <a:cs typeface="Calibri"/>
            </a:endParaRPr>
          </a:p>
          <a:p>
            <a:r>
              <a:rPr lang="en-GB" dirty="0">
                <a:cs typeface="Calibri"/>
              </a:rPr>
              <a:t>We will inform you about local visits (e.g. </a:t>
            </a:r>
            <a:r>
              <a:rPr lang="en-GB" dirty="0" smtClean="0">
                <a:cs typeface="Calibri"/>
              </a:rPr>
              <a:t>church) </a:t>
            </a:r>
            <a:r>
              <a:rPr lang="en-GB" dirty="0">
                <a:cs typeface="Calibri"/>
              </a:rPr>
              <a:t>as well. Walkers are always needed so please let us know if you can help</a:t>
            </a:r>
            <a:r>
              <a:rPr lang="en-GB" dirty="0" smtClean="0">
                <a:cs typeface="Calibri"/>
              </a:rPr>
              <a:t>!</a:t>
            </a:r>
          </a:p>
          <a:p>
            <a:r>
              <a:rPr lang="en-GB" dirty="0" smtClean="0">
                <a:cs typeface="Calibri"/>
              </a:rPr>
              <a:t>If anyone would to volunteer to help in school please let us know.</a:t>
            </a:r>
            <a:endParaRPr lang="en-GB" dirty="0">
              <a:cs typeface="Calibri"/>
            </a:endParaRPr>
          </a:p>
          <a:p>
            <a:endParaRPr lang="en-GB" dirty="0"/>
          </a:p>
          <a:p>
            <a:endParaRPr lang="en-GB" dirty="0">
              <a:cs typeface="Calibri"/>
            </a:endParaRPr>
          </a:p>
          <a:p>
            <a:endParaRPr lang="en-GB" dirty="0">
              <a:cs typeface="Calibri"/>
            </a:endParaRPr>
          </a:p>
        </p:txBody>
      </p:sp>
    </p:spTree>
    <p:extLst>
      <p:ext uri="{BB962C8B-B14F-4D97-AF65-F5344CB8AC3E}">
        <p14:creationId xmlns:p14="http://schemas.microsoft.com/office/powerpoint/2010/main" val="255738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682471"/>
            <a:ext cx="8208912" cy="5386090"/>
          </a:xfrm>
          <a:prstGeom prst="rect">
            <a:avLst/>
          </a:prstGeom>
          <a:noFill/>
        </p:spPr>
        <p:txBody>
          <a:bodyPr wrap="square" lIns="91440" tIns="45720" rIns="91440" bIns="45720" rtlCol="0" anchor="t">
            <a:spAutoFit/>
          </a:bodyPr>
          <a:lstStyle/>
          <a:p>
            <a:r>
              <a:rPr lang="en-GB" sz="3600" dirty="0"/>
              <a:t>PE will usually be on :</a:t>
            </a:r>
          </a:p>
          <a:p>
            <a:r>
              <a:rPr lang="en-US" sz="2800" u="sng" dirty="0" smtClean="0"/>
              <a:t>Thursdays </a:t>
            </a:r>
            <a:r>
              <a:rPr lang="en-US" sz="2800" dirty="0" smtClean="0"/>
              <a:t>this half term</a:t>
            </a:r>
            <a:endParaRPr lang="en-US" sz="2800" dirty="0">
              <a:cs typeface="Calibri"/>
            </a:endParaRPr>
          </a:p>
          <a:p>
            <a:endParaRPr lang="en-GB" sz="2800" dirty="0"/>
          </a:p>
          <a:p>
            <a:r>
              <a:rPr lang="en-GB" sz="2800" dirty="0"/>
              <a:t>Your child will need the following items named:</a:t>
            </a:r>
          </a:p>
          <a:p>
            <a:r>
              <a:rPr lang="en-GB" sz="2800" dirty="0" smtClean="0"/>
              <a:t>White </a:t>
            </a:r>
            <a:r>
              <a:rPr lang="en-GB" sz="2800" dirty="0"/>
              <a:t>t-shirt, black shorts (and jogging bottoms), </a:t>
            </a:r>
            <a:r>
              <a:rPr lang="en-GB" sz="2800" dirty="0" smtClean="0"/>
              <a:t>trainers.  </a:t>
            </a:r>
            <a:r>
              <a:rPr lang="en-GB" sz="2800" dirty="0"/>
              <a:t>Please can they also wear a school jumper/cardigan.</a:t>
            </a:r>
          </a:p>
          <a:p>
            <a:endParaRPr lang="en-GB" sz="2800" dirty="0"/>
          </a:p>
          <a:p>
            <a:r>
              <a:rPr lang="en-GB" sz="2800" dirty="0"/>
              <a:t>Children to come in to school on PE days in their PE Kit</a:t>
            </a:r>
            <a:r>
              <a:rPr lang="en-GB" sz="2800" dirty="0" smtClean="0"/>
              <a:t>.</a:t>
            </a:r>
          </a:p>
          <a:p>
            <a:endParaRPr lang="en-GB" sz="2800" dirty="0"/>
          </a:p>
          <a:p>
            <a:r>
              <a:rPr lang="en-GB" sz="2800" dirty="0"/>
              <a:t>Sports Club Days – </a:t>
            </a:r>
            <a:r>
              <a:rPr lang="en-GB" sz="2800" dirty="0" smtClean="0"/>
              <a:t>if it is not </a:t>
            </a:r>
            <a:r>
              <a:rPr lang="en-GB" sz="2800" dirty="0" smtClean="0"/>
              <a:t>their PE day the children are still allowed to come to school in their PE kits.</a:t>
            </a:r>
            <a:endParaRPr lang="en-GB" sz="2800" dirty="0"/>
          </a:p>
        </p:txBody>
      </p:sp>
      <p:pic>
        <p:nvPicPr>
          <p:cNvPr id="4098" name="Picture 2" descr="C:\Program Files (x86)\Microsoft Office\MEDIA\CAGCAT10\j030148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811" y="179026"/>
            <a:ext cx="1798638"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841" y="219576"/>
            <a:ext cx="8083104" cy="4247317"/>
          </a:xfrm>
          <a:prstGeom prst="rect">
            <a:avLst/>
          </a:prstGeom>
          <a:noFill/>
        </p:spPr>
        <p:txBody>
          <a:bodyPr wrap="square" lIns="91440" tIns="45720" rIns="91440" bIns="45720" rtlCol="0" anchor="t">
            <a:spAutoFit/>
          </a:bodyPr>
          <a:lstStyle/>
          <a:p>
            <a:endParaRPr lang="en-GB" dirty="0"/>
          </a:p>
          <a:p>
            <a:pPr algn="ctr"/>
            <a:r>
              <a:rPr lang="en-GB" sz="3600" b="1" u="sng" dirty="0" smtClean="0">
                <a:cs typeface="Calibri"/>
              </a:rPr>
              <a:t>HOMEWORK</a:t>
            </a:r>
          </a:p>
          <a:p>
            <a:endParaRPr lang="en-GB" sz="3600" dirty="0">
              <a:cs typeface="Calibri"/>
            </a:endParaRPr>
          </a:p>
          <a:p>
            <a:pPr marL="571500" indent="-571500">
              <a:buFont typeface="Arial" panose="020B0604020202020204" pitchFamily="34" charset="0"/>
              <a:buChar char="•"/>
            </a:pPr>
            <a:r>
              <a:rPr lang="en-GB" sz="3600" dirty="0" smtClean="0">
                <a:cs typeface="Calibri"/>
              </a:rPr>
              <a:t>Practice phonemes taught that week</a:t>
            </a:r>
          </a:p>
          <a:p>
            <a:pPr marL="571500" indent="-571500">
              <a:buFont typeface="Arial" panose="020B0604020202020204" pitchFamily="34" charset="0"/>
              <a:buChar char="•"/>
            </a:pPr>
            <a:r>
              <a:rPr lang="en-GB" sz="3600" dirty="0" smtClean="0">
                <a:cs typeface="Calibri"/>
              </a:rPr>
              <a:t>Practice writing phonemes </a:t>
            </a:r>
          </a:p>
          <a:p>
            <a:pPr marL="571500" indent="-571500">
              <a:buFont typeface="Arial" panose="020B0604020202020204" pitchFamily="34" charset="0"/>
              <a:buChar char="•"/>
            </a:pPr>
            <a:r>
              <a:rPr lang="en-GB" sz="3600" dirty="0" smtClean="0">
                <a:cs typeface="Calibri"/>
              </a:rPr>
              <a:t>Daily reading when given a book</a:t>
            </a:r>
          </a:p>
          <a:p>
            <a:pPr marL="571500" indent="-571500">
              <a:buFont typeface="Arial" panose="020B0604020202020204" pitchFamily="34" charset="0"/>
              <a:buChar char="•"/>
            </a:pPr>
            <a:r>
              <a:rPr lang="en-GB" sz="3600" dirty="0" smtClean="0">
                <a:cs typeface="Calibri"/>
              </a:rPr>
              <a:t>Additional themed homework given out via </a:t>
            </a:r>
            <a:r>
              <a:rPr lang="en-GB" sz="3600" dirty="0" err="1" smtClean="0">
                <a:cs typeface="Calibri"/>
              </a:rPr>
              <a:t>tapetry</a:t>
            </a:r>
            <a:r>
              <a:rPr lang="en-GB" sz="3600" smtClean="0">
                <a:cs typeface="Calibri"/>
              </a:rPr>
              <a:t>.</a:t>
            </a:r>
            <a:endParaRPr lang="en-GB" sz="3600" dirty="0">
              <a:cs typeface="Calibri"/>
            </a:endParaRPr>
          </a:p>
        </p:txBody>
      </p:sp>
    </p:spTree>
    <p:extLst>
      <p:ext uri="{BB962C8B-B14F-4D97-AF65-F5344CB8AC3E}">
        <p14:creationId xmlns:p14="http://schemas.microsoft.com/office/powerpoint/2010/main" val="1312489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2F8D408C664F4487C63D2296F1E94B" ma:contentTypeVersion="17" ma:contentTypeDescription="Create a new document." ma:contentTypeScope="" ma:versionID="692d5ba7e4a2da39676a5409bdbf9c62">
  <xsd:schema xmlns:xsd="http://www.w3.org/2001/XMLSchema" xmlns:xs="http://www.w3.org/2001/XMLSchema" xmlns:p="http://schemas.microsoft.com/office/2006/metadata/properties" xmlns:ns2="7ed66139-a4e5-458b-afa9-e058f841e2f7" xmlns:ns3="1e83d155-873a-468a-9ebe-5435567db829" targetNamespace="http://schemas.microsoft.com/office/2006/metadata/properties" ma:root="true" ma:fieldsID="e118359973e9981f2fd13836e3c6566f" ns2:_="" ns3:_="">
    <xsd:import namespace="7ed66139-a4e5-458b-afa9-e058f841e2f7"/>
    <xsd:import namespace="1e83d155-873a-468a-9ebe-5435567db8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66139-a4e5-458b-afa9-e058f841e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d20386-dda5-4b09-af20-93fc8df889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3d155-873a-468a-9ebe-5435567db8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e9982da-bbcb-4b32-a08b-619b5e9d8583}" ma:internalName="TaxCatchAll" ma:showField="CatchAllData" ma:web="1e83d155-873a-468a-9ebe-5435567db8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83d155-873a-468a-9ebe-5435567db829" xsi:nil="true"/>
    <lcf76f155ced4ddcb4097134ff3c332f xmlns="7ed66139-a4e5-458b-afa9-e058f841e2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84578E-187F-4CD0-B15E-D5A147891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66139-a4e5-458b-afa9-e058f841e2f7"/>
    <ds:schemaRef ds:uri="1e83d155-873a-468a-9ebe-5435567db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57BE5-8971-41C4-9EEE-E48383F5CA68}">
  <ds:schemaRefs>
    <ds:schemaRef ds:uri="http://schemas.microsoft.com/sharepoint/v3/contenttype/forms"/>
  </ds:schemaRefs>
</ds:datastoreItem>
</file>

<file path=customXml/itemProps3.xml><?xml version="1.0" encoding="utf-8"?>
<ds:datastoreItem xmlns:ds="http://schemas.openxmlformats.org/officeDocument/2006/customXml" ds:itemID="{E8878700-0527-405C-9149-BC98DFC359B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ed66139-a4e5-458b-afa9-e058f841e2f7"/>
    <ds:schemaRef ds:uri="1e83d155-873a-468a-9ebe-5435567db82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12356</TotalTime>
  <Words>1299</Words>
  <Application>Microsoft Office PowerPoint</Application>
  <PresentationFormat>On-screen Show (4:3)</PresentationFormat>
  <Paragraphs>166</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Meet the Teacher</vt:lpstr>
      <vt:lpstr>PowerPoint Presentation</vt:lpstr>
      <vt:lpstr>Foundation 2 Staff</vt:lpstr>
      <vt:lpstr>Who are we?</vt:lpstr>
      <vt:lpstr>PowerPoint Presentation</vt:lpstr>
      <vt:lpstr>PowerPoint Presentation</vt:lpstr>
      <vt:lpstr>Trips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Headteacher</dc:creator>
  <cp:lastModifiedBy>Siobhan Cooper</cp:lastModifiedBy>
  <cp:revision>266</cp:revision>
  <cp:lastPrinted>2017-08-15T12:20:45Z</cp:lastPrinted>
  <dcterms:created xsi:type="dcterms:W3CDTF">2017-08-15T11:36:18Z</dcterms:created>
  <dcterms:modified xsi:type="dcterms:W3CDTF">2024-09-03T14:45:20Z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0x010100152F8D408C664F4487C63D2296F1E94B</vt:lpwstr>
  </property>
  <property fmtid="{D5CDD505-2E9C-101B-9397-08002B2CF9AE}" pid="3" name="MediaServiceImageTags">
    <vt:lpwstr/>
  </property>
</Properties>
</file>