
<file path=[Content_Types].xml><?xml version="1.0" encoding="utf-8"?>
<Types xmlns="http://schemas.openxmlformats.org/package/2006/content-types">
  <Default Extension="png" ContentType="image/png"/>
  <Default Extension="jfif" ContentType="image/jpe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sldIdLst>
    <p:sldId id="256" r:id="rId5"/>
    <p:sldId id="294" r:id="rId6"/>
    <p:sldId id="269" r:id="rId7"/>
    <p:sldId id="261" r:id="rId8"/>
    <p:sldId id="257" r:id="rId9"/>
    <p:sldId id="272" r:id="rId10"/>
    <p:sldId id="258" r:id="rId11"/>
    <p:sldId id="289" r:id="rId12"/>
    <p:sldId id="259" r:id="rId13"/>
    <p:sldId id="291" r:id="rId14"/>
    <p:sldId id="260" r:id="rId15"/>
    <p:sldId id="263" r:id="rId16"/>
    <p:sldId id="296" r:id="rId17"/>
    <p:sldId id="273" r:id="rId18"/>
    <p:sldId id="280" r:id="rId19"/>
    <p:sldId id="264" r:id="rId20"/>
    <p:sldId id="295" r:id="rId21"/>
    <p:sldId id="283" r:id="rId2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7"/>
  </p:normalViewPr>
  <p:slideViewPr>
    <p:cSldViewPr>
      <p:cViewPr>
        <p:scale>
          <a:sx n="76" d="100"/>
          <a:sy n="76" d="100"/>
        </p:scale>
        <p:origin x="-1050" y="21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EEE40659-4B1C-4C55-93AD-5E6C3F066BBC}" type="datetimeFigureOut">
              <a:rPr lang="en-GB" smtClean="0"/>
              <a:t>12/09/2024</a:t>
            </a:fld>
            <a:endParaRPr lang="en-GB"/>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3D77E29-78C8-4840-AC6B-3CE03D4DBBA8}" type="slidenum">
              <a:rPr lang="en-GB" smtClean="0"/>
              <a:t>‹#›</a:t>
            </a:fld>
            <a:endParaRPr lang="en-GB"/>
          </a:p>
        </p:txBody>
      </p:sp>
    </p:spTree>
    <p:extLst>
      <p:ext uri="{BB962C8B-B14F-4D97-AF65-F5344CB8AC3E}">
        <p14:creationId xmlns:p14="http://schemas.microsoft.com/office/powerpoint/2010/main" val="2811649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3D77E29-78C8-4840-AC6B-3CE03D4DBBA8}" type="slidenum">
              <a:rPr lang="en-GB" smtClean="0"/>
              <a:t>3</a:t>
            </a:fld>
            <a:endParaRPr lang="en-GB"/>
          </a:p>
        </p:txBody>
      </p:sp>
    </p:spTree>
    <p:extLst>
      <p:ext uri="{BB962C8B-B14F-4D97-AF65-F5344CB8AC3E}">
        <p14:creationId xmlns:p14="http://schemas.microsoft.com/office/powerpoint/2010/main" val="3339662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D77E29-78C8-4840-AC6B-3CE03D4DBBA8}" type="slidenum">
              <a:rPr lang="en-GB" smtClean="0"/>
              <a:t>5</a:t>
            </a:fld>
            <a:endParaRPr lang="en-GB"/>
          </a:p>
        </p:txBody>
      </p:sp>
    </p:spTree>
    <p:extLst>
      <p:ext uri="{BB962C8B-B14F-4D97-AF65-F5344CB8AC3E}">
        <p14:creationId xmlns:p14="http://schemas.microsoft.com/office/powerpoint/2010/main" val="2434721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3D77E29-78C8-4840-AC6B-3CE03D4DBBA8}" type="slidenum">
              <a:rPr lang="en-GB" smtClean="0"/>
              <a:t>7</a:t>
            </a:fld>
            <a:endParaRPr lang="en-GB"/>
          </a:p>
        </p:txBody>
      </p:sp>
    </p:spTree>
    <p:extLst>
      <p:ext uri="{BB962C8B-B14F-4D97-AF65-F5344CB8AC3E}">
        <p14:creationId xmlns:p14="http://schemas.microsoft.com/office/powerpoint/2010/main" val="1469816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91D2524-8416-408D-9BA4-77727B01A856}" type="datetimeFigureOut">
              <a:rPr lang="en-GB" smtClean="0"/>
              <a:t>12/09/2024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2778194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91D2524-8416-408D-9BA4-77727B01A856}" type="datetimeFigureOut">
              <a:rPr lang="en-GB" smtClean="0"/>
              <a:t>12/09/2024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3645735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91D2524-8416-408D-9BA4-77727B01A856}" type="datetimeFigureOut">
              <a:rPr lang="en-GB" smtClean="0"/>
              <a:t>12/09/2024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3325454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91D2524-8416-408D-9BA4-77727B01A856}" type="datetimeFigureOut">
              <a:rPr lang="en-GB" smtClean="0"/>
              <a:t>12/09/2024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770345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1D2524-8416-408D-9BA4-77727B01A856}" type="datetimeFigureOut">
              <a:rPr lang="en-GB" smtClean="0"/>
              <a:t>12/09/2024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2296364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91D2524-8416-408D-9BA4-77727B01A856}" type="datetimeFigureOut">
              <a:rPr lang="en-GB" smtClean="0"/>
              <a:t>12/09/2024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1269799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91D2524-8416-408D-9BA4-77727B01A856}" type="datetimeFigureOut">
              <a:rPr lang="en-GB" smtClean="0"/>
              <a:t>12/09/2024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993387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91D2524-8416-408D-9BA4-77727B01A856}" type="datetimeFigureOut">
              <a:rPr lang="en-GB" smtClean="0"/>
              <a:t>12/09/2024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2333379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1D2524-8416-408D-9BA4-77727B01A856}" type="datetimeFigureOut">
              <a:rPr lang="en-GB" smtClean="0"/>
              <a:t>12/09/2024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3177866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1D2524-8416-408D-9BA4-77727B01A856}" type="datetimeFigureOut">
              <a:rPr lang="en-GB" smtClean="0"/>
              <a:t>12/09/2024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10555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1D2524-8416-408D-9BA4-77727B01A856}" type="datetimeFigureOut">
              <a:rPr lang="en-GB" smtClean="0"/>
              <a:t>12/09/2024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3150646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1D2524-8416-408D-9BA4-77727B01A856}" type="datetimeFigureOut">
              <a:rPr lang="en-GB" smtClean="0"/>
              <a:t>12/09/2024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D79147-EAF0-400B-9D36-80A59995B1B2}" type="slidenum">
              <a:rPr lang="en-GB" smtClean="0"/>
              <a:t>‹#›</a:t>
            </a:fld>
            <a:endParaRPr lang="en-GB"/>
          </a:p>
        </p:txBody>
      </p:sp>
    </p:spTree>
    <p:extLst>
      <p:ext uri="{BB962C8B-B14F-4D97-AF65-F5344CB8AC3E}">
        <p14:creationId xmlns:p14="http://schemas.microsoft.com/office/powerpoint/2010/main" val="34419511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mailto:scooper@greasby-infant.wirral.sch.uk" TargetMode="External"/><Relationship Id="rId2" Type="http://schemas.openxmlformats.org/officeDocument/2006/relationships/hyperlink" Target="mailto:headteacher@greasby-infant.wirral.sch.uk" TargetMode="External"/><Relationship Id="rId1" Type="http://schemas.openxmlformats.org/officeDocument/2006/relationships/slideLayout" Target="../slideLayouts/slideLayout7.xml"/><Relationship Id="rId5" Type="http://schemas.openxmlformats.org/officeDocument/2006/relationships/hyperlink" Target="mailto:schooloffice@greasby-infant.wirral.sch.uk" TargetMode="External"/><Relationship Id="rId4" Type="http://schemas.openxmlformats.org/officeDocument/2006/relationships/hyperlink" Target="mailto:lpollitt@greasby-infant.wirral.sch.uk"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quotesideas.com/wp-content/uploads/2015/07/tumblr_mnq3hvftsT1r9mgqro1_1280.jpg" TargetMode="External"/><Relationship Id="rId1" Type="http://schemas.openxmlformats.org/officeDocument/2006/relationships/slideLayout" Target="../slideLayouts/slideLayout7.xml"/><Relationship Id="rId5" Type="http://schemas.openxmlformats.org/officeDocument/2006/relationships/image" Target="../media/image7.jpeg"/><Relationship Id="rId4" Type="http://schemas.openxmlformats.org/officeDocument/2006/relationships/hyperlink" Target="http://quotesideas.com/wp-content/uploads/2015/07/Reading-quote-by-Dr.-Seuss.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980728"/>
            <a:ext cx="7772400" cy="1470025"/>
          </a:xfrm>
        </p:spPr>
        <p:txBody>
          <a:bodyPr>
            <a:normAutofit/>
          </a:bodyPr>
          <a:lstStyle/>
          <a:p>
            <a:r>
              <a:rPr lang="en-GB" sz="7200" dirty="0"/>
              <a:t>Meet the Teacher</a:t>
            </a:r>
          </a:p>
        </p:txBody>
      </p:sp>
      <p:sp>
        <p:nvSpPr>
          <p:cNvPr id="3" name="Subtitle 2"/>
          <p:cNvSpPr>
            <a:spLocks noGrp="1"/>
          </p:cNvSpPr>
          <p:nvPr>
            <p:ph type="subTitle" idx="1"/>
          </p:nvPr>
        </p:nvSpPr>
        <p:spPr>
          <a:xfrm>
            <a:off x="1369368" y="2449942"/>
            <a:ext cx="6400800" cy="1752600"/>
          </a:xfrm>
        </p:spPr>
        <p:txBody>
          <a:bodyPr>
            <a:noAutofit/>
          </a:bodyPr>
          <a:lstStyle/>
          <a:p>
            <a:r>
              <a:rPr lang="en-GB" sz="4800" dirty="0">
                <a:solidFill>
                  <a:schemeClr val="tx1"/>
                </a:solidFill>
              </a:rPr>
              <a:t>Welcome to </a:t>
            </a:r>
          </a:p>
          <a:p>
            <a:r>
              <a:rPr lang="en-GB" sz="4800" dirty="0">
                <a:solidFill>
                  <a:schemeClr val="tx1"/>
                </a:solidFill>
              </a:rPr>
              <a:t>Year 1</a:t>
            </a:r>
          </a:p>
        </p:txBody>
      </p:sp>
      <p:pic>
        <p:nvPicPr>
          <p:cNvPr id="4" name="Picture 3"/>
          <p:cNvPicPr>
            <a:picLocks noChangeAspect="1"/>
          </p:cNvPicPr>
          <p:nvPr/>
        </p:nvPicPr>
        <p:blipFill>
          <a:blip r:embed="rId2"/>
          <a:stretch>
            <a:fillRect/>
          </a:stretch>
        </p:blipFill>
        <p:spPr>
          <a:xfrm>
            <a:off x="3497375" y="4232562"/>
            <a:ext cx="2144785" cy="2154317"/>
          </a:xfrm>
          <a:prstGeom prst="rect">
            <a:avLst/>
          </a:prstGeom>
        </p:spPr>
      </p:pic>
    </p:spTree>
    <p:extLst>
      <p:ext uri="{BB962C8B-B14F-4D97-AF65-F5344CB8AC3E}">
        <p14:creationId xmlns:p14="http://schemas.microsoft.com/office/powerpoint/2010/main" val="16953918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4D9D9F2E-B0BC-3514-B370-4E4ADF6A2347}"/>
              </a:ext>
            </a:extLst>
          </p:cNvPr>
          <p:cNvSpPr txBox="1"/>
          <p:nvPr/>
        </p:nvSpPr>
        <p:spPr>
          <a:xfrm>
            <a:off x="714375" y="625078"/>
            <a:ext cx="7429500" cy="609397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u="sng" dirty="0">
                <a:cs typeface="Calibri"/>
              </a:rPr>
              <a:t>Water Bottles</a:t>
            </a:r>
          </a:p>
          <a:p>
            <a:r>
              <a:rPr lang="en-US" dirty="0">
                <a:cs typeface="Calibri"/>
              </a:rPr>
              <a:t>Please make sure that these are named – water or sugar free cordials/squash only.  No fizzy drinks please.  Drinks will be stored and children will have regular access to them at appropriate times</a:t>
            </a:r>
            <a:r>
              <a:rPr lang="en-US" dirty="0" smtClean="0">
                <a:cs typeface="Calibri"/>
              </a:rPr>
              <a:t>.</a:t>
            </a:r>
            <a:endParaRPr lang="en-US" dirty="0">
              <a:cs typeface="Calibri"/>
            </a:endParaRPr>
          </a:p>
          <a:p>
            <a:r>
              <a:rPr lang="en-US" sz="2000" b="1" u="sng" dirty="0" smtClean="0">
                <a:cs typeface="Calibri"/>
              </a:rPr>
              <a:t>School Bags</a:t>
            </a:r>
            <a:endParaRPr lang="en-US" sz="2000" b="1" u="sng" dirty="0">
              <a:cs typeface="Calibri"/>
            </a:endParaRPr>
          </a:p>
          <a:p>
            <a:r>
              <a:rPr lang="en-US" dirty="0" smtClean="0">
                <a:cs typeface="Calibri"/>
              </a:rPr>
              <a:t>Please bring these in each day and check them each night. We know the children love to adorn them with key rings, but please limit this to one small keyring as space in their drawers is limited. </a:t>
            </a:r>
          </a:p>
          <a:p>
            <a:r>
              <a:rPr lang="en-US" sz="2000" b="1" u="sng" dirty="0">
                <a:cs typeface="Calibri"/>
              </a:rPr>
              <a:t>Label</a:t>
            </a:r>
          </a:p>
          <a:p>
            <a:r>
              <a:rPr lang="en-US" dirty="0">
                <a:cs typeface="Calibri"/>
              </a:rPr>
              <a:t>Please label clothes (especially jumpers). </a:t>
            </a:r>
            <a:endParaRPr lang="en-US" dirty="0" smtClean="0">
              <a:cs typeface="Calibri"/>
            </a:endParaRPr>
          </a:p>
          <a:p>
            <a:r>
              <a:rPr lang="en-US" sz="2000" b="1" u="sng" dirty="0" smtClean="0">
                <a:cs typeface="Calibri"/>
              </a:rPr>
              <a:t>Personal Items</a:t>
            </a:r>
          </a:p>
          <a:p>
            <a:r>
              <a:rPr lang="en-US" dirty="0" smtClean="0">
                <a:cs typeface="Calibri"/>
              </a:rPr>
              <a:t>Please encourage your child to leave all personal items at home as we would not like anything precious to be lost at school. </a:t>
            </a:r>
          </a:p>
          <a:p>
            <a:r>
              <a:rPr lang="en-US" sz="2000" b="1" u="sng" dirty="0">
                <a:cs typeface="Calibri"/>
              </a:rPr>
              <a:t>S</a:t>
            </a:r>
            <a:r>
              <a:rPr lang="en-US" sz="2000" b="1" u="sng" dirty="0" smtClean="0">
                <a:cs typeface="Calibri"/>
              </a:rPr>
              <a:t>nacks</a:t>
            </a:r>
            <a:endParaRPr lang="en-US" sz="2000" b="1" u="sng" dirty="0">
              <a:cs typeface="Calibri"/>
            </a:endParaRPr>
          </a:p>
          <a:p>
            <a:r>
              <a:rPr lang="en-US" dirty="0">
                <a:cs typeface="Calibri"/>
              </a:rPr>
              <a:t>Fruit is available for snack at break time. </a:t>
            </a:r>
          </a:p>
          <a:p>
            <a:r>
              <a:rPr lang="en-US" sz="2000" b="1" u="sng" dirty="0">
                <a:cs typeface="Calibri"/>
              </a:rPr>
              <a:t>School Meals</a:t>
            </a:r>
          </a:p>
          <a:p>
            <a:r>
              <a:rPr lang="en-US" dirty="0">
                <a:cs typeface="Calibri"/>
              </a:rPr>
              <a:t>The menu is available, please discuss the choices with your child so they are familiar with their choices. We will endeavour to let you know any changes ahead of the </a:t>
            </a:r>
            <a:r>
              <a:rPr lang="en-US" dirty="0" smtClean="0">
                <a:cs typeface="Calibri"/>
              </a:rPr>
              <a:t>day. Year </a:t>
            </a:r>
            <a:r>
              <a:rPr lang="en-US" dirty="0">
                <a:cs typeface="Calibri"/>
              </a:rPr>
              <a:t>1 and 2 will make their choices on the day.</a:t>
            </a:r>
          </a:p>
          <a:p>
            <a:endParaRPr lang="en-US" dirty="0">
              <a:cs typeface="Calibri"/>
            </a:endParaRPr>
          </a:p>
          <a:p>
            <a:r>
              <a:rPr lang="en-US" dirty="0">
                <a:cs typeface="Calibri"/>
              </a:rPr>
              <a:t>PLEASE REMEMBER WE ARE A</a:t>
            </a:r>
            <a:r>
              <a:rPr lang="en-US" b="1" dirty="0">
                <a:cs typeface="Calibri"/>
              </a:rPr>
              <a:t> NUT FREE SCHOOL</a:t>
            </a:r>
            <a:r>
              <a:rPr lang="en-US" dirty="0">
                <a:cs typeface="Calibri"/>
              </a:rPr>
              <a:t> DUE TO ALLERGIES.</a:t>
            </a:r>
          </a:p>
        </p:txBody>
      </p:sp>
    </p:spTree>
    <p:extLst>
      <p:ext uri="{BB962C8B-B14F-4D97-AF65-F5344CB8AC3E}">
        <p14:creationId xmlns:p14="http://schemas.microsoft.com/office/powerpoint/2010/main" val="782063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7" y="682471"/>
            <a:ext cx="8208912" cy="5632311"/>
          </a:xfrm>
          <a:prstGeom prst="rect">
            <a:avLst/>
          </a:prstGeom>
          <a:noFill/>
        </p:spPr>
        <p:txBody>
          <a:bodyPr wrap="square" rtlCol="0">
            <a:spAutoFit/>
          </a:bodyPr>
          <a:lstStyle/>
          <a:p>
            <a:pPr algn="ctr"/>
            <a:r>
              <a:rPr lang="en-US" sz="2400" b="1" u="sng" dirty="0"/>
              <a:t>Friday Assembly</a:t>
            </a:r>
          </a:p>
          <a:p>
            <a:pPr algn="ctr"/>
            <a:endParaRPr lang="en-GB" sz="2400" b="1" u="sng" dirty="0"/>
          </a:p>
          <a:p>
            <a:r>
              <a:rPr lang="en-GB" sz="2400" dirty="0"/>
              <a:t>Each week we will pick two of our children to receive an award for a special achievement that week – one linked to our curriculum and learning and another for a child that has ‘shone bright’ that week.</a:t>
            </a:r>
          </a:p>
          <a:p>
            <a:endParaRPr lang="en-US" sz="2400" dirty="0"/>
          </a:p>
          <a:p>
            <a:r>
              <a:rPr lang="en-US" sz="2400" dirty="0"/>
              <a:t>Parents will be informed on the Wednesday and can attend the assembly on a Friday at 2:40pm. </a:t>
            </a:r>
          </a:p>
          <a:p>
            <a:endParaRPr lang="en-US" sz="2400" dirty="0"/>
          </a:p>
          <a:p>
            <a:r>
              <a:rPr lang="en-US" sz="2400" dirty="0"/>
              <a:t>The children who receive a certificate will have a hot chocolate and time to share their learning the following week with </a:t>
            </a:r>
            <a:r>
              <a:rPr lang="en-US" sz="2400" dirty="0" err="1"/>
              <a:t>Mrs</a:t>
            </a:r>
            <a:r>
              <a:rPr lang="en-US" sz="2400" dirty="0"/>
              <a:t> </a:t>
            </a:r>
            <a:r>
              <a:rPr lang="en-US" sz="2400" dirty="0" err="1"/>
              <a:t>Grimster</a:t>
            </a:r>
            <a:r>
              <a:rPr lang="en-US" sz="2400" dirty="0"/>
              <a:t> or </a:t>
            </a:r>
            <a:r>
              <a:rPr lang="en-US" sz="2400" dirty="0" err="1"/>
              <a:t>Mrs</a:t>
            </a:r>
            <a:r>
              <a:rPr lang="en-US" sz="2400" dirty="0"/>
              <a:t> Cooper</a:t>
            </a:r>
            <a:r>
              <a:rPr lang="en-US" sz="2400" dirty="0" smtClean="0"/>
              <a:t>.</a:t>
            </a:r>
          </a:p>
          <a:p>
            <a:endParaRPr lang="en-US" sz="2400" dirty="0"/>
          </a:p>
          <a:p>
            <a:r>
              <a:rPr lang="en-US" sz="2400" dirty="0" smtClean="0"/>
              <a:t>Personal trophies and medals will be shared on a </a:t>
            </a:r>
            <a:r>
              <a:rPr lang="en-US" sz="2400" b="1" dirty="0" smtClean="0"/>
              <a:t>Friday</a:t>
            </a:r>
            <a:r>
              <a:rPr lang="en-US" sz="2400" dirty="0" smtClean="0"/>
              <a:t> in class. </a:t>
            </a:r>
            <a:endParaRPr lang="en-GB" sz="2400" dirty="0"/>
          </a:p>
        </p:txBody>
      </p:sp>
    </p:spTree>
    <p:extLst>
      <p:ext uri="{BB962C8B-B14F-4D97-AF65-F5344CB8AC3E}">
        <p14:creationId xmlns:p14="http://schemas.microsoft.com/office/powerpoint/2010/main" val="374775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116632"/>
            <a:ext cx="8208912" cy="6494085"/>
          </a:xfrm>
          <a:prstGeom prst="rect">
            <a:avLst/>
          </a:prstGeom>
          <a:noFill/>
        </p:spPr>
        <p:txBody>
          <a:bodyPr wrap="square" lIns="91440" tIns="45720" rIns="91440" bIns="45720" rtlCol="0" anchor="t">
            <a:spAutoFit/>
          </a:bodyPr>
          <a:lstStyle/>
          <a:p>
            <a:pPr algn="ctr"/>
            <a:r>
              <a:rPr lang="en-GB" sz="4000" b="1" u="sng" dirty="0"/>
              <a:t>Time off school</a:t>
            </a:r>
          </a:p>
          <a:p>
            <a:endParaRPr lang="en-GB" sz="2400" dirty="0"/>
          </a:p>
          <a:p>
            <a:r>
              <a:rPr lang="en-GB" sz="2200" dirty="0"/>
              <a:t>In case of illness: phone school office before 9.30am</a:t>
            </a:r>
          </a:p>
          <a:p>
            <a:endParaRPr lang="en-GB" sz="2200" dirty="0"/>
          </a:p>
          <a:p>
            <a:r>
              <a:rPr lang="en-GB" sz="2200" dirty="0"/>
              <a:t>Requested time off school: please email the school office to explain why it is exceptional.  A leaflet explaining fixed penalty notices has been sent out in July regarding new rules.</a:t>
            </a:r>
          </a:p>
          <a:p>
            <a:endParaRPr lang="en-GB" sz="2200" dirty="0"/>
          </a:p>
          <a:p>
            <a:r>
              <a:rPr lang="en-GB" sz="2200" dirty="0"/>
              <a:t>We are expected to issue Fixed Penalty Notices for more than 10 sessions (1 day = 2 sessions) of unauthorised absence in a ten week period.</a:t>
            </a:r>
          </a:p>
          <a:p>
            <a:endParaRPr lang="en-GB" sz="2200" dirty="0"/>
          </a:p>
          <a:p>
            <a:r>
              <a:rPr lang="en-GB" sz="2200" dirty="0"/>
              <a:t>We do monitor late arrivals and those who have regular time off school and will be in touch where necessary to offer support.</a:t>
            </a:r>
          </a:p>
          <a:p>
            <a:endParaRPr lang="en-GB" sz="2200" dirty="0">
              <a:cs typeface="Calibri"/>
            </a:endParaRPr>
          </a:p>
          <a:p>
            <a:r>
              <a:rPr lang="en-GB" sz="2200" b="1" dirty="0">
                <a:cs typeface="Calibri"/>
              </a:rPr>
              <a:t>The gate opens at 8.40am and closes at </a:t>
            </a:r>
            <a:r>
              <a:rPr lang="en-GB" sz="2200" b="1" dirty="0" smtClean="0">
                <a:cs typeface="Calibri"/>
              </a:rPr>
              <a:t>8.55am</a:t>
            </a:r>
            <a:r>
              <a:rPr lang="en-GB" sz="2200" b="1" dirty="0">
                <a:cs typeface="Calibri"/>
              </a:rPr>
              <a:t>.</a:t>
            </a:r>
            <a:r>
              <a:rPr lang="en-GB" sz="2200" dirty="0">
                <a:cs typeface="Calibri"/>
              </a:rPr>
              <a:t> There are learning activities in classrooms from 8.40am so please ensure a prompt arrival. </a:t>
            </a:r>
          </a:p>
        </p:txBody>
      </p:sp>
    </p:spTree>
    <p:extLst>
      <p:ext uri="{BB962C8B-B14F-4D97-AF65-F5344CB8AC3E}">
        <p14:creationId xmlns:p14="http://schemas.microsoft.com/office/powerpoint/2010/main" val="3367239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7" y="308660"/>
            <a:ext cx="8208912" cy="6432530"/>
          </a:xfrm>
          <a:prstGeom prst="rect">
            <a:avLst/>
          </a:prstGeom>
          <a:noFill/>
        </p:spPr>
        <p:txBody>
          <a:bodyPr wrap="square" lIns="91440" tIns="45720" rIns="91440" bIns="45720" rtlCol="0" anchor="t">
            <a:spAutoFit/>
          </a:bodyPr>
          <a:lstStyle/>
          <a:p>
            <a:pPr algn="ctr"/>
            <a:r>
              <a:rPr lang="en-US" sz="3200" b="1" u="sng" dirty="0"/>
              <a:t>Communication and Progress </a:t>
            </a:r>
          </a:p>
          <a:p>
            <a:r>
              <a:rPr lang="en-GB" dirty="0"/>
              <a:t>As a school we want to keep parents and carers up-to-date with their child’s education and what is happening in school.  </a:t>
            </a:r>
          </a:p>
          <a:p>
            <a:endParaRPr lang="en-GB" dirty="0"/>
          </a:p>
          <a:p>
            <a:pPr marL="342900" indent="-342900">
              <a:buFont typeface="Arial" panose="020B0604020202020204" pitchFamily="34" charset="0"/>
              <a:buChar char="•"/>
            </a:pPr>
            <a:r>
              <a:rPr lang="en-US" sz="1700" dirty="0"/>
              <a:t>All information will be sent through E-Schools emails (F2 tapestry???)</a:t>
            </a:r>
          </a:p>
          <a:p>
            <a:pPr marL="342900" indent="-342900">
              <a:buFont typeface="Arial" panose="020B0604020202020204" pitchFamily="34" charset="0"/>
              <a:buChar char="•"/>
            </a:pPr>
            <a:r>
              <a:rPr lang="en-US" sz="1700" dirty="0"/>
              <a:t>At the start of each half term your class teacher will send you a message regarding all information for that half term and the link to the class page for curriculum information</a:t>
            </a:r>
          </a:p>
          <a:p>
            <a:pPr marL="342900" indent="-342900">
              <a:buFont typeface="Arial" panose="020B0604020202020204" pitchFamily="34" charset="0"/>
              <a:buChar char="•"/>
            </a:pPr>
            <a:r>
              <a:rPr lang="en-US" sz="1700" dirty="0"/>
              <a:t>Important Dates poster overview will be sent out each half term</a:t>
            </a:r>
          </a:p>
          <a:p>
            <a:pPr marL="342900" indent="-342900">
              <a:buFont typeface="Arial" panose="020B0604020202020204" pitchFamily="34" charset="0"/>
              <a:buChar char="•"/>
            </a:pPr>
            <a:r>
              <a:rPr lang="en-US" sz="1700" dirty="0"/>
              <a:t>Fortnightly newsletter</a:t>
            </a:r>
          </a:p>
          <a:p>
            <a:pPr marL="342900" indent="-342900">
              <a:buFont typeface="Arial" panose="020B0604020202020204" pitchFamily="34" charset="0"/>
              <a:buChar char="•"/>
            </a:pPr>
            <a:r>
              <a:rPr lang="en-US" sz="1700" dirty="0"/>
              <a:t>A member of staff on the doors every morning to pass important messages to and </a:t>
            </a:r>
            <a:r>
              <a:rPr lang="en-US" sz="1700" dirty="0" err="1"/>
              <a:t>Mrs</a:t>
            </a:r>
            <a:r>
              <a:rPr lang="en-US" sz="1700" dirty="0"/>
              <a:t> </a:t>
            </a:r>
            <a:r>
              <a:rPr lang="en-US" sz="1700" dirty="0" err="1"/>
              <a:t>Grimster</a:t>
            </a:r>
            <a:r>
              <a:rPr lang="en-US" sz="1700" dirty="0"/>
              <a:t> will be on one of the gates too</a:t>
            </a:r>
          </a:p>
          <a:p>
            <a:pPr marL="342900" indent="-342900">
              <a:buFont typeface="Arial" panose="020B0604020202020204" pitchFamily="34" charset="0"/>
              <a:buChar char="•"/>
            </a:pPr>
            <a:r>
              <a:rPr lang="en-US" sz="1700" dirty="0"/>
              <a:t>Follow our </a:t>
            </a:r>
            <a:r>
              <a:rPr lang="en-US" sz="1700" dirty="0" err="1"/>
              <a:t>Greasby</a:t>
            </a:r>
            <a:r>
              <a:rPr lang="en-US" sz="1700" dirty="0"/>
              <a:t> Infant School Facebook page for celebrations of what we have been up to!</a:t>
            </a:r>
          </a:p>
          <a:p>
            <a:pPr marL="342900" indent="-342900">
              <a:buFont typeface="Arial" panose="020B0604020202020204" pitchFamily="34" charset="0"/>
              <a:buChar char="•"/>
            </a:pPr>
            <a:endParaRPr lang="en-US" sz="1700" dirty="0"/>
          </a:p>
          <a:p>
            <a:pPr marL="342900" indent="-342900">
              <a:buFont typeface="Arial" panose="020B0604020202020204" pitchFamily="34" charset="0"/>
              <a:buChar char="•"/>
            </a:pPr>
            <a:r>
              <a:rPr lang="en-US" sz="1700" dirty="0"/>
              <a:t>Invitation to our praise assembly if your child is receiving one of the certificates.  These will be sent on a Wednesday evening for the Friday.</a:t>
            </a:r>
          </a:p>
          <a:p>
            <a:pPr marL="342900" indent="-342900">
              <a:buFont typeface="Arial" panose="020B0604020202020204" pitchFamily="34" charset="0"/>
              <a:buChar char="•"/>
            </a:pPr>
            <a:r>
              <a:rPr lang="en-US" sz="1700" dirty="0"/>
              <a:t>Termly sharing afternoons to attend school from 2pm and share your child’s books with them and talk to them about their learning.</a:t>
            </a:r>
          </a:p>
          <a:p>
            <a:pPr marL="342900" indent="-342900">
              <a:buFont typeface="Arial" panose="020B0604020202020204" pitchFamily="34" charset="0"/>
              <a:buChar char="•"/>
            </a:pPr>
            <a:r>
              <a:rPr lang="en-US" sz="1700" dirty="0"/>
              <a:t>2 Parents Evenings – November and March 3:30-6:00pm. </a:t>
            </a:r>
          </a:p>
          <a:p>
            <a:pPr marL="342900" indent="-342900">
              <a:buFont typeface="Arial" panose="020B0604020202020204" pitchFamily="34" charset="0"/>
              <a:buChar char="•"/>
            </a:pPr>
            <a:r>
              <a:rPr lang="en-US" sz="1700" dirty="0"/>
              <a:t>One end of year report with option for meeting from this if needed.</a:t>
            </a:r>
          </a:p>
          <a:p>
            <a:pPr marL="342900" indent="-342900">
              <a:buFont typeface="Arial" panose="020B0604020202020204" pitchFamily="34" charset="0"/>
              <a:buChar char="•"/>
            </a:pPr>
            <a:r>
              <a:rPr lang="en-US" sz="1700" dirty="0"/>
              <a:t>If the class teacher has any concerns regarding your child’s progress they will arrange a meeting with you to discuss about steps to support them</a:t>
            </a:r>
          </a:p>
          <a:p>
            <a:pPr marL="342900" indent="-342900">
              <a:buFont typeface="Arial" panose="020B0604020202020204" pitchFamily="34" charset="0"/>
              <a:buChar char="•"/>
            </a:pPr>
            <a:endParaRPr lang="en-GB" sz="2000" dirty="0"/>
          </a:p>
        </p:txBody>
      </p:sp>
    </p:spTree>
    <p:extLst>
      <p:ext uri="{BB962C8B-B14F-4D97-AF65-F5344CB8AC3E}">
        <p14:creationId xmlns:p14="http://schemas.microsoft.com/office/powerpoint/2010/main" val="48364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9" y="404664"/>
            <a:ext cx="8064896" cy="6063198"/>
          </a:xfrm>
          <a:prstGeom prst="rect">
            <a:avLst/>
          </a:prstGeom>
          <a:noFill/>
        </p:spPr>
        <p:txBody>
          <a:bodyPr wrap="square" rtlCol="0">
            <a:spAutoFit/>
          </a:bodyPr>
          <a:lstStyle/>
          <a:p>
            <a:r>
              <a:rPr lang="en-US" sz="2400" b="1" u="sng" dirty="0"/>
              <a:t>Questions and Concerns</a:t>
            </a:r>
          </a:p>
          <a:p>
            <a:endParaRPr lang="en-GB" sz="2400" dirty="0"/>
          </a:p>
          <a:p>
            <a:r>
              <a:rPr lang="en-GB" sz="2400" dirty="0"/>
              <a:t>If you have questions or concerns please let us know so these can be dealt with promptly.  Please understand that a teacher or member of staff may not be able to respond on the same day due to their teaching commitments and will not outside of their working hours. </a:t>
            </a:r>
          </a:p>
          <a:p>
            <a:endParaRPr lang="en-US" sz="2400" dirty="0"/>
          </a:p>
          <a:p>
            <a:r>
              <a:rPr lang="en-US" sz="2400" dirty="0"/>
              <a:t>A new home school communication charter is being created to ensure clear and effective partnership between school and families.  This will be sent out this half term.  </a:t>
            </a:r>
          </a:p>
          <a:p>
            <a:endParaRPr lang="en-GB" sz="2400" dirty="0"/>
          </a:p>
          <a:p>
            <a:r>
              <a:rPr lang="en-GB" sz="2400" dirty="0"/>
              <a:t>Parental ‘What’s app’ groups are very helpful but please come directly to school staff with questions e.g. Why is my child having a baked potato each day? </a:t>
            </a:r>
          </a:p>
          <a:p>
            <a:endParaRPr lang="en-GB" sz="2800" dirty="0"/>
          </a:p>
        </p:txBody>
      </p:sp>
    </p:spTree>
    <p:extLst>
      <p:ext uri="{BB962C8B-B14F-4D97-AF65-F5344CB8AC3E}">
        <p14:creationId xmlns:p14="http://schemas.microsoft.com/office/powerpoint/2010/main" val="1702590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260648"/>
            <a:ext cx="8208912" cy="6247864"/>
          </a:xfrm>
          <a:prstGeom prst="rect">
            <a:avLst/>
          </a:prstGeom>
          <a:noFill/>
        </p:spPr>
        <p:txBody>
          <a:bodyPr wrap="square" lIns="91440" tIns="45720" rIns="91440" bIns="45720" rtlCol="0" anchor="t">
            <a:spAutoFit/>
          </a:bodyPr>
          <a:lstStyle/>
          <a:p>
            <a:r>
              <a:rPr lang="en-GB" sz="4000" dirty="0"/>
              <a:t>Who to speak to at </a:t>
            </a:r>
            <a:r>
              <a:rPr lang="en-GB" sz="4000" dirty="0" err="1"/>
              <a:t>Greasby</a:t>
            </a:r>
            <a:r>
              <a:rPr lang="en-GB" sz="4000" dirty="0"/>
              <a:t>…</a:t>
            </a:r>
          </a:p>
          <a:p>
            <a:endParaRPr lang="en-GB" sz="2400" dirty="0"/>
          </a:p>
          <a:p>
            <a:r>
              <a:rPr lang="en-GB" sz="2400" dirty="0"/>
              <a:t>First port of call should always be your child’s teacher.</a:t>
            </a:r>
          </a:p>
          <a:p>
            <a:endParaRPr lang="en-US" sz="2400" dirty="0"/>
          </a:p>
          <a:p>
            <a:r>
              <a:rPr lang="en-US" sz="2400" dirty="0" err="1"/>
              <a:t>Headteacher</a:t>
            </a:r>
            <a:r>
              <a:rPr lang="en-US" sz="2400" dirty="0"/>
              <a:t> – </a:t>
            </a:r>
            <a:r>
              <a:rPr lang="en-US" sz="2400" dirty="0" err="1"/>
              <a:t>Mrs</a:t>
            </a:r>
            <a:r>
              <a:rPr lang="en-US" sz="2400" dirty="0"/>
              <a:t> </a:t>
            </a:r>
            <a:r>
              <a:rPr lang="en-US" sz="2400" dirty="0" err="1"/>
              <a:t>Grimster</a:t>
            </a:r>
            <a:endParaRPr lang="en-US" sz="2400" dirty="0"/>
          </a:p>
          <a:p>
            <a:r>
              <a:rPr lang="en-US" sz="2400" dirty="0">
                <a:hlinkClick r:id="rId2"/>
              </a:rPr>
              <a:t>headteacher@greasby-infant.wirral.sch.uk</a:t>
            </a:r>
            <a:endParaRPr lang="en-US" sz="2400" dirty="0"/>
          </a:p>
          <a:p>
            <a:endParaRPr lang="en-US" sz="2400" dirty="0"/>
          </a:p>
          <a:p>
            <a:r>
              <a:rPr lang="en-US" sz="2400" dirty="0"/>
              <a:t>Deputy </a:t>
            </a:r>
            <a:r>
              <a:rPr lang="en-US" sz="2400" dirty="0" err="1"/>
              <a:t>Headteacher</a:t>
            </a:r>
            <a:r>
              <a:rPr lang="en-US" sz="2400" dirty="0"/>
              <a:t> – </a:t>
            </a:r>
            <a:r>
              <a:rPr lang="en-US" sz="2400" dirty="0" err="1"/>
              <a:t>Mrs</a:t>
            </a:r>
            <a:r>
              <a:rPr lang="en-US" sz="2400" dirty="0"/>
              <a:t> Cooper</a:t>
            </a:r>
          </a:p>
          <a:p>
            <a:r>
              <a:rPr lang="en-US" sz="2400" dirty="0">
                <a:hlinkClick r:id="rId3"/>
              </a:rPr>
              <a:t>scooper@greasby-infant.wirral.sch.uk</a:t>
            </a:r>
            <a:endParaRPr lang="en-US" sz="2400" dirty="0"/>
          </a:p>
          <a:p>
            <a:endParaRPr lang="en-US" sz="2400" dirty="0"/>
          </a:p>
          <a:p>
            <a:r>
              <a:rPr lang="en-US" sz="2400" dirty="0"/>
              <a:t>SENCO – </a:t>
            </a:r>
            <a:r>
              <a:rPr lang="en-US" sz="2400" dirty="0" err="1"/>
              <a:t>Mrs</a:t>
            </a:r>
            <a:r>
              <a:rPr lang="en-US" sz="2400" dirty="0"/>
              <a:t> Pollitt</a:t>
            </a:r>
          </a:p>
          <a:p>
            <a:r>
              <a:rPr lang="en-US" sz="2400" dirty="0">
                <a:hlinkClick r:id="rId4"/>
              </a:rPr>
              <a:t>lpollitt@greasby-infant.wirral.sch.uk</a:t>
            </a:r>
            <a:endParaRPr lang="en-US" sz="2400" dirty="0"/>
          </a:p>
          <a:p>
            <a:endParaRPr lang="en-US" sz="2400" dirty="0"/>
          </a:p>
          <a:p>
            <a:r>
              <a:rPr lang="en-US" sz="2400" dirty="0"/>
              <a:t>School Office</a:t>
            </a:r>
          </a:p>
          <a:p>
            <a:r>
              <a:rPr lang="en-US" sz="2400" dirty="0">
                <a:hlinkClick r:id="rId5"/>
              </a:rPr>
              <a:t>schooloffice@greasby-infant.wirral.sch.uk</a:t>
            </a:r>
            <a:endParaRPr lang="en-US" sz="2400" dirty="0"/>
          </a:p>
          <a:p>
            <a:endParaRPr lang="en-US" sz="2400" dirty="0"/>
          </a:p>
        </p:txBody>
      </p:sp>
    </p:spTree>
    <p:extLst>
      <p:ext uri="{BB962C8B-B14F-4D97-AF65-F5344CB8AC3E}">
        <p14:creationId xmlns:p14="http://schemas.microsoft.com/office/powerpoint/2010/main" val="21882140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7" y="682471"/>
            <a:ext cx="3312367" cy="5509200"/>
          </a:xfrm>
          <a:prstGeom prst="rect">
            <a:avLst/>
          </a:prstGeom>
          <a:noFill/>
        </p:spPr>
        <p:txBody>
          <a:bodyPr wrap="square" lIns="91440" tIns="45720" rIns="91440" bIns="45720" rtlCol="0" anchor="t">
            <a:spAutoFit/>
          </a:bodyPr>
          <a:lstStyle/>
          <a:p>
            <a:r>
              <a:rPr lang="en-US" sz="4000" dirty="0"/>
              <a:t>FOGIS</a:t>
            </a:r>
            <a:endParaRPr lang="en-GB" sz="4000" dirty="0"/>
          </a:p>
          <a:p>
            <a:endParaRPr lang="en-GB" sz="2400" dirty="0"/>
          </a:p>
          <a:p>
            <a:endParaRPr lang="en-GB" sz="2400" dirty="0"/>
          </a:p>
          <a:p>
            <a:r>
              <a:rPr lang="en-GB" sz="2400" dirty="0"/>
              <a:t>Involving yourself with the FOGIS is important.</a:t>
            </a:r>
          </a:p>
          <a:p>
            <a:pPr algn="ctr"/>
            <a:endParaRPr lang="en-GB" sz="2400" dirty="0"/>
          </a:p>
          <a:p>
            <a:pPr algn="ctr"/>
            <a:r>
              <a:rPr lang="en-GB" sz="2400" dirty="0"/>
              <a:t>If you would like to get involved please email</a:t>
            </a:r>
          </a:p>
          <a:p>
            <a:pPr algn="ctr"/>
            <a:r>
              <a:rPr lang="en-GB" sz="2400"/>
              <a:t>fogis2023@gmail.com</a:t>
            </a:r>
            <a:endParaRPr lang="en-GB" sz="2400" dirty="0"/>
          </a:p>
          <a:p>
            <a:pPr algn="ctr"/>
            <a:endParaRPr lang="en-GB" sz="2400" dirty="0"/>
          </a:p>
          <a:p>
            <a:pPr algn="ctr"/>
            <a:r>
              <a:rPr lang="en-US" sz="2400" dirty="0"/>
              <a:t>_____</a:t>
            </a:r>
            <a:endParaRPr lang="en-GB" sz="2400" dirty="0"/>
          </a:p>
          <a:p>
            <a:pPr algn="ctr"/>
            <a:endParaRPr lang="en-GB" sz="2400" dirty="0"/>
          </a:p>
          <a:p>
            <a:pPr algn="ctr"/>
            <a:r>
              <a:rPr lang="en-GB" sz="2400" dirty="0"/>
              <a:t>We need your support ~ thank you.</a:t>
            </a:r>
          </a:p>
        </p:txBody>
      </p:sp>
      <p:pic>
        <p:nvPicPr>
          <p:cNvPr id="5122" name="Picture 2" descr="YOUR PTA  NEEDS YO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0898" y="476672"/>
            <a:ext cx="4975941" cy="58052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65244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476672"/>
            <a:ext cx="7056784" cy="4278094"/>
          </a:xfrm>
          <a:prstGeom prst="rect">
            <a:avLst/>
          </a:prstGeom>
          <a:noFill/>
        </p:spPr>
        <p:txBody>
          <a:bodyPr wrap="square" rtlCol="0">
            <a:spAutoFit/>
          </a:bodyPr>
          <a:lstStyle/>
          <a:p>
            <a:pPr algn="ctr"/>
            <a:r>
              <a:rPr lang="en-GB" sz="4000" b="1" u="sng" dirty="0"/>
              <a:t>YEAR 1 Phonics </a:t>
            </a:r>
            <a:r>
              <a:rPr lang="en-GB" sz="4000" b="1" u="sng" dirty="0" smtClean="0"/>
              <a:t>Screening</a:t>
            </a:r>
          </a:p>
          <a:p>
            <a:pPr algn="ctr"/>
            <a:endParaRPr lang="en-GB" sz="4000" dirty="0"/>
          </a:p>
          <a:p>
            <a:pPr algn="ctr"/>
            <a:r>
              <a:rPr lang="en-GB" sz="2400" dirty="0"/>
              <a:t>All children at the end of Year 1 </a:t>
            </a:r>
            <a:r>
              <a:rPr lang="en-GB" sz="2400" dirty="0" smtClean="0"/>
              <a:t>(May/June</a:t>
            </a:r>
            <a:r>
              <a:rPr lang="en-GB" sz="2400" dirty="0"/>
              <a:t>) will do the Phonics Screening </a:t>
            </a:r>
            <a:r>
              <a:rPr lang="en-GB" sz="2400" dirty="0" smtClean="0"/>
              <a:t>Test. The children are unaware they are taking a test when doing it so it is not at all worrying for them. </a:t>
            </a:r>
            <a:endParaRPr lang="en-GB" sz="2400" dirty="0"/>
          </a:p>
          <a:p>
            <a:pPr algn="ctr"/>
            <a:r>
              <a:rPr lang="en-GB" sz="2400" dirty="0"/>
              <a:t>They need to score around 32 or 33 out of 40 to pass.</a:t>
            </a:r>
          </a:p>
          <a:p>
            <a:pPr algn="ctr"/>
            <a:r>
              <a:rPr lang="en-GB" sz="2400" dirty="0"/>
              <a:t>If they do not pass it they will retake it in Year </a:t>
            </a:r>
            <a:r>
              <a:rPr lang="en-GB" sz="2400" dirty="0" smtClean="0"/>
              <a:t>2. </a:t>
            </a:r>
            <a:endParaRPr lang="en-GB" sz="2400" dirty="0"/>
          </a:p>
          <a:p>
            <a:pPr algn="ctr"/>
            <a:r>
              <a:rPr lang="en-GB" sz="2400" dirty="0"/>
              <a:t>We prepare them for this but your help at home is priceless! </a:t>
            </a:r>
          </a:p>
        </p:txBody>
      </p:sp>
    </p:spTree>
    <p:extLst>
      <p:ext uri="{BB962C8B-B14F-4D97-AF65-F5344CB8AC3E}">
        <p14:creationId xmlns:p14="http://schemas.microsoft.com/office/powerpoint/2010/main" val="2026614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99858" y="520429"/>
            <a:ext cx="7920880" cy="5663089"/>
          </a:xfrm>
          <a:prstGeom prst="rect">
            <a:avLst/>
          </a:prstGeom>
          <a:noFill/>
        </p:spPr>
        <p:txBody>
          <a:bodyPr wrap="square" rtlCol="0">
            <a:spAutoFit/>
          </a:bodyPr>
          <a:lstStyle/>
          <a:p>
            <a:r>
              <a:rPr lang="en-GB" sz="2800" dirty="0"/>
              <a:t>Great Websites </a:t>
            </a:r>
            <a:r>
              <a:rPr lang="en-GB" dirty="0"/>
              <a:t>:</a:t>
            </a:r>
          </a:p>
          <a:p>
            <a:endParaRPr lang="en-GB" dirty="0"/>
          </a:p>
          <a:p>
            <a:pPr marL="457200" indent="-457200">
              <a:buFont typeface="Arial" panose="020B0604020202020204" pitchFamily="34" charset="0"/>
              <a:buChar char="•"/>
            </a:pPr>
            <a:r>
              <a:rPr lang="en-GB" sz="2800" dirty="0"/>
              <a:t>Spelling Frame</a:t>
            </a:r>
          </a:p>
          <a:p>
            <a:endParaRPr lang="en-GB" sz="2800" dirty="0"/>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BBC Bitesize</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Spell Zone (word lists)</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The School Run </a:t>
            </a:r>
          </a:p>
          <a:p>
            <a:r>
              <a:rPr lang="en-GB" sz="2800" dirty="0"/>
              <a:t>(for parents!) </a:t>
            </a:r>
          </a:p>
          <a:p>
            <a:endParaRPr lang="en-GB" dirty="0"/>
          </a:p>
          <a:p>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9952" y="1084835"/>
            <a:ext cx="1276350" cy="1323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56189" y="2705643"/>
            <a:ext cx="1368177" cy="13681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615865" y="687164"/>
            <a:ext cx="7920880" cy="4678204"/>
          </a:xfrm>
          <a:prstGeom prst="rect">
            <a:avLst/>
          </a:prstGeom>
          <a:noFill/>
        </p:spPr>
        <p:txBody>
          <a:bodyPr wrap="square" rtlCol="0">
            <a:spAutoFit/>
          </a:bodyPr>
          <a:lstStyle/>
          <a:p>
            <a:r>
              <a:rPr lang="en-GB" sz="2800" dirty="0"/>
              <a:t>Great Apps </a:t>
            </a:r>
            <a:r>
              <a:rPr lang="en-GB" dirty="0"/>
              <a:t>:</a:t>
            </a:r>
          </a:p>
          <a:p>
            <a:endParaRPr lang="en-GB" dirty="0"/>
          </a:p>
          <a:p>
            <a:pPr marL="457200" indent="-457200">
              <a:buFont typeface="Arial" panose="020B0604020202020204" pitchFamily="34" charset="0"/>
              <a:buChar char="•"/>
            </a:pPr>
            <a:r>
              <a:rPr lang="en-GB" sz="2800" dirty="0" err="1"/>
              <a:t>Squeebles</a:t>
            </a:r>
            <a:endParaRPr lang="en-GB" sz="2800" dirty="0"/>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Hit the Button </a:t>
            </a:r>
            <a:endParaRPr lang="en-GB" dirty="0"/>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Doodle Maths </a:t>
            </a:r>
          </a:p>
        </p:txBody>
      </p:sp>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54029" y="5365368"/>
            <a:ext cx="1851845" cy="9414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2464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82270" y="980728"/>
            <a:ext cx="5472608" cy="2062103"/>
          </a:xfrm>
          <a:prstGeom prst="rect">
            <a:avLst/>
          </a:prstGeom>
          <a:noFill/>
        </p:spPr>
        <p:txBody>
          <a:bodyPr wrap="square" rtlCol="0">
            <a:spAutoFit/>
          </a:bodyPr>
          <a:lstStyle/>
          <a:p>
            <a:pPr algn="ctr"/>
            <a:r>
              <a:rPr lang="en-US" sz="3200" dirty="0"/>
              <a:t>Welcome to </a:t>
            </a:r>
          </a:p>
          <a:p>
            <a:pPr algn="ctr"/>
            <a:r>
              <a:rPr lang="en-US" sz="3200" dirty="0"/>
              <a:t>Year 1 </a:t>
            </a:r>
          </a:p>
          <a:p>
            <a:pPr algn="ctr"/>
            <a:r>
              <a:rPr lang="en-US" sz="3200" dirty="0"/>
              <a:t>Woodpeckers! </a:t>
            </a:r>
          </a:p>
          <a:p>
            <a:pPr algn="ctr"/>
            <a:r>
              <a:rPr lang="en-US" sz="3200" dirty="0"/>
              <a:t> </a:t>
            </a:r>
            <a:endParaRPr lang="en-GB" sz="3200" dirty="0"/>
          </a:p>
        </p:txBody>
      </p:sp>
      <p:sp>
        <p:nvSpPr>
          <p:cNvPr id="4" name="TextBox 3"/>
          <p:cNvSpPr txBox="1"/>
          <p:nvPr/>
        </p:nvSpPr>
        <p:spPr>
          <a:xfrm>
            <a:off x="420439" y="2988921"/>
            <a:ext cx="8280920" cy="1815882"/>
          </a:xfrm>
          <a:prstGeom prst="rect">
            <a:avLst/>
          </a:prstGeom>
          <a:noFill/>
        </p:spPr>
        <p:txBody>
          <a:bodyPr wrap="square" rtlCol="0">
            <a:spAutoFit/>
          </a:bodyPr>
          <a:lstStyle/>
          <a:p>
            <a:pPr algn="just"/>
            <a:r>
              <a:rPr lang="en-US" sz="2800" dirty="0" err="1"/>
              <a:t>Mrs</a:t>
            </a:r>
            <a:r>
              <a:rPr lang="en-US" sz="2800" dirty="0"/>
              <a:t> Clark has been at </a:t>
            </a:r>
            <a:r>
              <a:rPr lang="en-US" sz="2800" dirty="0" err="1"/>
              <a:t>Greasby</a:t>
            </a:r>
            <a:r>
              <a:rPr lang="en-US" sz="2800" dirty="0"/>
              <a:t> Infant School for the last ten years, in Year 1 and teaching MFL. She feels blessed to know the children already and can’t wait to teach them in Year 1. </a:t>
            </a:r>
            <a:endParaRPr lang="en-GB" sz="2800" dirty="0"/>
          </a:p>
        </p:txBody>
      </p:sp>
      <p:sp>
        <p:nvSpPr>
          <p:cNvPr id="2" name="TextBox 1">
            <a:extLst>
              <a:ext uri="{FF2B5EF4-FFF2-40B4-BE49-F238E27FC236}">
                <a16:creationId xmlns="" xmlns:a16="http://schemas.microsoft.com/office/drawing/2014/main" id="{A77D3964-5273-53E6-2535-D59C1DFE45A4}"/>
              </a:ext>
            </a:extLst>
          </p:cNvPr>
          <p:cNvSpPr txBox="1"/>
          <p:nvPr/>
        </p:nvSpPr>
        <p:spPr>
          <a:xfrm>
            <a:off x="431540" y="4930906"/>
            <a:ext cx="8280920" cy="1384995"/>
          </a:xfrm>
          <a:prstGeom prst="rect">
            <a:avLst/>
          </a:prstGeom>
          <a:noFill/>
        </p:spPr>
        <p:txBody>
          <a:bodyPr wrap="square" rtlCol="0">
            <a:spAutoFit/>
          </a:bodyPr>
          <a:lstStyle/>
          <a:p>
            <a:pPr algn="just"/>
            <a:r>
              <a:rPr lang="en-US" sz="2800" dirty="0"/>
              <a:t>Miss Dunne is excited to be </a:t>
            </a:r>
            <a:r>
              <a:rPr lang="en-US" sz="2800" dirty="0" smtClean="0"/>
              <a:t>starting </a:t>
            </a:r>
            <a:r>
              <a:rPr lang="en-US" sz="2800" dirty="0"/>
              <a:t>teaching at our school. She is looking forward to getting to know the children and finding out what they like learning about. </a:t>
            </a:r>
            <a:endParaRPr lang="en-GB" sz="2800" dirty="0"/>
          </a:p>
        </p:txBody>
      </p:sp>
      <p:pic>
        <p:nvPicPr>
          <p:cNvPr id="6" name="Picture 5">
            <a:extLst>
              <a:ext uri="{FF2B5EF4-FFF2-40B4-BE49-F238E27FC236}">
                <a16:creationId xmlns="" xmlns:a16="http://schemas.microsoft.com/office/drawing/2014/main" id="{D3F1552C-4E23-D30F-0F72-4DA989321F53}"/>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907" t="18374" r="20530" b="5153"/>
          <a:stretch/>
        </p:blipFill>
        <p:spPr bwMode="auto">
          <a:xfrm>
            <a:off x="886056" y="366689"/>
            <a:ext cx="1658619" cy="2580003"/>
          </a:xfrm>
          <a:prstGeom prst="rect">
            <a:avLst/>
          </a:prstGeom>
          <a:noFill/>
          <a:ln>
            <a:noFill/>
          </a:ln>
          <a:extLst>
            <a:ext uri="{53640926-AAD7-44D8-BBD7-CCE9431645EC}">
              <a14:shadowObscured xmlns:a14="http://schemas.microsoft.com/office/drawing/2010/main"/>
            </a:ext>
          </a:extLst>
        </p:spPr>
      </p:pic>
      <p:pic>
        <p:nvPicPr>
          <p:cNvPr id="7" name="Picture 6">
            <a:extLst>
              <a:ext uri="{FF2B5EF4-FFF2-40B4-BE49-F238E27FC236}">
                <a16:creationId xmlns="" xmlns:a16="http://schemas.microsoft.com/office/drawing/2014/main" id="{0EBEB756-5FE9-13C4-ECCF-66FCA7D2E7C6}"/>
              </a:ext>
            </a:extLst>
          </p:cNvPr>
          <p:cNvPicPr/>
          <p:nvPr/>
        </p:nvPicPr>
        <p:blipFill rotWithShape="1">
          <a:blip r:embed="rId3" cstate="print">
            <a:extLst>
              <a:ext uri="{28A0092B-C50C-407E-A947-70E740481C1C}">
                <a14:useLocalDpi xmlns:a14="http://schemas.microsoft.com/office/drawing/2010/main" val="0"/>
              </a:ext>
            </a:extLst>
          </a:blip>
          <a:srcRect t="17194"/>
          <a:stretch/>
        </p:blipFill>
        <p:spPr bwMode="auto">
          <a:xfrm>
            <a:off x="6432004" y="400469"/>
            <a:ext cx="1752600" cy="249555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321462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GB" b="1" u="sng" dirty="0"/>
              <a:t>Who are we?</a:t>
            </a:r>
          </a:p>
        </p:txBody>
      </p:sp>
      <p:sp>
        <p:nvSpPr>
          <p:cNvPr id="2" name="Rectangle 1"/>
          <p:cNvSpPr/>
          <p:nvPr/>
        </p:nvSpPr>
        <p:spPr>
          <a:xfrm>
            <a:off x="323528" y="1443840"/>
            <a:ext cx="8280920" cy="3785652"/>
          </a:xfrm>
          <a:prstGeom prst="rect">
            <a:avLst/>
          </a:prstGeom>
        </p:spPr>
        <p:txBody>
          <a:bodyPr wrap="square">
            <a:spAutoFit/>
          </a:bodyPr>
          <a:lstStyle/>
          <a:p>
            <a:pPr algn="ctr"/>
            <a:r>
              <a:rPr lang="en-GB" sz="2400" dirty="0"/>
              <a:t>We aim to provide a happy, relaxed environment where children are encouraged and supported to achieve their full potential and to develop an attitude of care and responsibility towards others and their surroundings.</a:t>
            </a:r>
          </a:p>
          <a:p>
            <a:pPr algn="ctr"/>
            <a:endParaRPr lang="en-GB" sz="2400" dirty="0"/>
          </a:p>
          <a:p>
            <a:pPr algn="ctr"/>
            <a:r>
              <a:rPr lang="en-GB" sz="2400" dirty="0"/>
              <a:t>We ensure that the children in this school will attain the highest standards of which they are capable. We encourage the children to be independent and self-confident and we believe that this can be achieved more readily when teachers, parents and pupils work together in partnership.</a:t>
            </a:r>
          </a:p>
        </p:txBody>
      </p:sp>
    </p:spTree>
    <p:extLst>
      <p:ext uri="{BB962C8B-B14F-4D97-AF65-F5344CB8AC3E}">
        <p14:creationId xmlns:p14="http://schemas.microsoft.com/office/powerpoint/2010/main" val="1013297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9" descr="https://2.bp.blogspot.com/-YZmpWXuCMOE/VyNlJ2ho3xI/AAAAAAAAAEg/ZV83QYbqkJ42yEKb4F_lYaFL1gZKITbAgCLcB/s1600/Poster%2B-%2BSchool%2BRules%2BApril%2B2016.jpg"/>
          <p:cNvSpPr>
            <a:spLocks noChangeAspect="1" noChangeArrowheads="1"/>
          </p:cNvSpPr>
          <p:nvPr/>
        </p:nvSpPr>
        <p:spPr bwMode="auto">
          <a:xfrm>
            <a:off x="63500" y="-136525"/>
            <a:ext cx="10772775" cy="15240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AutoShape 11" descr="https://2.bp.blogspot.com/-YZmpWXuCMOE/VyNlJ2ho3xI/AAAAAAAAAEg/ZV83QYbqkJ42yEKb4F_lYaFL1gZKITbAgCLcB/s1600/Poster%2B-%2BSchool%2BRules%2BApril%2B2016.jpg"/>
          <p:cNvSpPr>
            <a:spLocks noChangeAspect="1" noChangeArrowheads="1"/>
          </p:cNvSpPr>
          <p:nvPr/>
        </p:nvSpPr>
        <p:spPr bwMode="auto">
          <a:xfrm>
            <a:off x="215900" y="15875"/>
            <a:ext cx="10772775" cy="15240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 name="AutoShape 2" descr="Paul Dix Behaviour - Lessons - Tes Teach"/>
          <p:cNvSpPr>
            <a:spLocks noChangeAspect="1" noChangeArrowheads="1"/>
          </p:cNvSpPr>
          <p:nvPr/>
        </p:nvSpPr>
        <p:spPr bwMode="auto">
          <a:xfrm>
            <a:off x="275927" y="117998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9832" y="962203"/>
            <a:ext cx="2852316" cy="2852316"/>
          </a:xfrm>
          <a:prstGeom prst="rect">
            <a:avLst/>
          </a:prstGeom>
        </p:spPr>
      </p:pic>
      <p:sp>
        <p:nvSpPr>
          <p:cNvPr id="9" name="TextBox 8"/>
          <p:cNvSpPr txBox="1"/>
          <p:nvPr/>
        </p:nvSpPr>
        <p:spPr>
          <a:xfrm>
            <a:off x="3203848" y="315872"/>
            <a:ext cx="8208912" cy="646331"/>
          </a:xfrm>
          <a:prstGeom prst="rect">
            <a:avLst/>
          </a:prstGeom>
          <a:noFill/>
        </p:spPr>
        <p:txBody>
          <a:bodyPr wrap="square" rtlCol="0">
            <a:spAutoFit/>
          </a:bodyPr>
          <a:lstStyle/>
          <a:p>
            <a:r>
              <a:rPr lang="en-US" sz="3600" b="1" u="sng" dirty="0"/>
              <a:t>School Rules</a:t>
            </a:r>
            <a:endParaRPr lang="en-GB" sz="3600" b="1" u="sng" dirty="0"/>
          </a:p>
        </p:txBody>
      </p:sp>
      <p:sp>
        <p:nvSpPr>
          <p:cNvPr id="3" name="TextBox 2"/>
          <p:cNvSpPr txBox="1"/>
          <p:nvPr/>
        </p:nvSpPr>
        <p:spPr>
          <a:xfrm>
            <a:off x="275927" y="4005064"/>
            <a:ext cx="8616553" cy="2308324"/>
          </a:xfrm>
          <a:prstGeom prst="rect">
            <a:avLst/>
          </a:prstGeom>
          <a:noFill/>
        </p:spPr>
        <p:txBody>
          <a:bodyPr wrap="square" rtlCol="0">
            <a:spAutoFit/>
          </a:bodyPr>
          <a:lstStyle/>
          <a:p>
            <a:pPr algn="ctr"/>
            <a:r>
              <a:rPr lang="en-GB" sz="2400" dirty="0"/>
              <a:t>This year we have taken on our new school rules – </a:t>
            </a:r>
          </a:p>
          <a:p>
            <a:pPr algn="ctr"/>
            <a:r>
              <a:rPr lang="en-GB" sz="2400" dirty="0"/>
              <a:t>Ready, Respectful, Safe</a:t>
            </a:r>
          </a:p>
          <a:p>
            <a:pPr algn="ctr"/>
            <a:endParaRPr lang="en-GB" sz="2400" dirty="0"/>
          </a:p>
          <a:p>
            <a:pPr algn="ctr"/>
            <a:r>
              <a:rPr lang="en-GB" sz="2400" dirty="0"/>
              <a:t>Ready – Correct uniform, reading book, listening, lining up</a:t>
            </a:r>
          </a:p>
          <a:p>
            <a:pPr algn="ctr"/>
            <a:r>
              <a:rPr lang="en-GB" sz="2400" dirty="0"/>
              <a:t>Respect – For our school community and our environment </a:t>
            </a:r>
          </a:p>
          <a:p>
            <a:pPr algn="ctr"/>
            <a:r>
              <a:rPr lang="en-GB" sz="2400" dirty="0"/>
              <a:t>Safe – Looking after each other, online safety, stranger danger</a:t>
            </a:r>
          </a:p>
        </p:txBody>
      </p:sp>
    </p:spTree>
    <p:extLst>
      <p:ext uri="{BB962C8B-B14F-4D97-AF65-F5344CB8AC3E}">
        <p14:creationId xmlns:p14="http://schemas.microsoft.com/office/powerpoint/2010/main" val="374775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260648"/>
            <a:ext cx="7632848" cy="6617196"/>
          </a:xfrm>
          <a:prstGeom prst="rect">
            <a:avLst/>
          </a:prstGeom>
          <a:noFill/>
        </p:spPr>
        <p:txBody>
          <a:bodyPr wrap="square" rtlCol="0">
            <a:spAutoFit/>
          </a:bodyPr>
          <a:lstStyle/>
          <a:p>
            <a:pPr algn="ctr"/>
            <a:r>
              <a:rPr lang="en-GB" sz="3600" u="sng" dirty="0"/>
              <a:t>Topic outline for this year will be:</a:t>
            </a:r>
          </a:p>
          <a:p>
            <a:pPr algn="ctr"/>
            <a:r>
              <a:rPr lang="en-GB" sz="2000" dirty="0"/>
              <a:t>In addition to daily phonics, literacy and Maths your children will be enjoying their topic lessons.</a:t>
            </a:r>
          </a:p>
          <a:p>
            <a:endParaRPr lang="en-GB" sz="2400" dirty="0"/>
          </a:p>
          <a:p>
            <a:r>
              <a:rPr lang="en-GB" sz="2000" dirty="0"/>
              <a:t>Autumn – Humans &amp; Materials (Science)</a:t>
            </a:r>
          </a:p>
          <a:p>
            <a:r>
              <a:rPr lang="en-GB" sz="2000" dirty="0"/>
              <a:t>	Local Geography &amp; Grandparents’ Toys (Geography &amp; History)</a:t>
            </a:r>
          </a:p>
          <a:p>
            <a:r>
              <a:rPr lang="en-GB" sz="2000" dirty="0"/>
              <a:t>	Music, Computers, PE, Art, DT &amp; MFL (Spanish &amp; Chinese)</a:t>
            </a:r>
          </a:p>
          <a:p>
            <a:endParaRPr lang="en-GB" sz="2000" dirty="0"/>
          </a:p>
          <a:p>
            <a:r>
              <a:rPr lang="en-GB" sz="2000" dirty="0"/>
              <a:t>Spring – Seasonal Changes &amp; Animals (Science)</a:t>
            </a:r>
          </a:p>
          <a:p>
            <a:r>
              <a:rPr lang="en-GB" sz="2000" dirty="0"/>
              <a:t>	UK &amp; Weather &amp; Past Technology (Geography &amp; History)</a:t>
            </a:r>
          </a:p>
          <a:p>
            <a:r>
              <a:rPr lang="en-GB" sz="2000" dirty="0"/>
              <a:t>	Music, Computers, PE, Art, DT &amp; MFL (Spanish &amp; Chinese)</a:t>
            </a:r>
          </a:p>
          <a:p>
            <a:endParaRPr lang="en-GB" sz="2000" dirty="0"/>
          </a:p>
          <a:p>
            <a:r>
              <a:rPr lang="en-GB" sz="2000" dirty="0"/>
              <a:t>Summer – Plants &amp; </a:t>
            </a:r>
            <a:r>
              <a:rPr lang="en-GB" sz="2000"/>
              <a:t>Trees  (Science)</a:t>
            </a:r>
            <a:endParaRPr lang="en-GB" sz="2000" dirty="0"/>
          </a:p>
          <a:p>
            <a:r>
              <a:rPr lang="en-GB" sz="2000" dirty="0"/>
              <a:t>	Features of Hot &amp; Cold places &amp; Famous Person (Geography &amp; 	History)</a:t>
            </a:r>
          </a:p>
          <a:p>
            <a:r>
              <a:rPr lang="en-GB" sz="2000" dirty="0"/>
              <a:t>	Music, Computers, PE, Art, DT &amp; MFL (Spanish &amp; Chinese)</a:t>
            </a:r>
          </a:p>
          <a:p>
            <a:endParaRPr lang="en-US" sz="2400" dirty="0"/>
          </a:p>
          <a:p>
            <a:pPr algn="ctr"/>
            <a:r>
              <a:rPr lang="en-US" sz="2000" dirty="0"/>
              <a:t>Curriculum overviews for each half term will be on the class page on the school website.  The link to this will be sent out each half term alongside any key information and PE days.</a:t>
            </a:r>
            <a:endParaRPr lang="en-GB" sz="2000" dirty="0"/>
          </a:p>
        </p:txBody>
      </p:sp>
    </p:spTree>
    <p:extLst>
      <p:ext uri="{BB962C8B-B14F-4D97-AF65-F5344CB8AC3E}">
        <p14:creationId xmlns:p14="http://schemas.microsoft.com/office/powerpoint/2010/main" val="624628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u="sng" dirty="0"/>
              <a:t>Trips</a:t>
            </a:r>
          </a:p>
        </p:txBody>
      </p:sp>
      <p:sp>
        <p:nvSpPr>
          <p:cNvPr id="3" name="Content Placeholder 2"/>
          <p:cNvSpPr>
            <a:spLocks noGrp="1"/>
          </p:cNvSpPr>
          <p:nvPr>
            <p:ph idx="1"/>
          </p:nvPr>
        </p:nvSpPr>
        <p:spPr/>
        <p:txBody>
          <a:bodyPr vert="horz" lIns="91440" tIns="45720" rIns="91440" bIns="45720" rtlCol="0" anchor="t">
            <a:normAutofit/>
          </a:bodyPr>
          <a:lstStyle/>
          <a:p>
            <a:r>
              <a:rPr lang="en-GB" dirty="0"/>
              <a:t>In Year 1 we try and visit locations that fit with our curriculum. </a:t>
            </a:r>
          </a:p>
          <a:p>
            <a:r>
              <a:rPr lang="en-GB" dirty="0">
                <a:cs typeface="Calibri"/>
              </a:rPr>
              <a:t>Past visits have included Eureka!, Knowsley Safari Park and Church Farm.</a:t>
            </a:r>
          </a:p>
          <a:p>
            <a:r>
              <a:rPr lang="en-GB" dirty="0">
                <a:cs typeface="Calibri"/>
              </a:rPr>
              <a:t>We will inform you about local visits (e.g. church) as well. Walkers are always needed so please let us know if you can help!</a:t>
            </a:r>
          </a:p>
          <a:p>
            <a:endParaRPr lang="en-GB" dirty="0">
              <a:cs typeface="Calibri"/>
            </a:endParaRPr>
          </a:p>
          <a:p>
            <a:endParaRPr lang="en-GB" dirty="0"/>
          </a:p>
          <a:p>
            <a:endParaRPr lang="en-GB" dirty="0">
              <a:cs typeface="Calibri"/>
            </a:endParaRPr>
          </a:p>
          <a:p>
            <a:endParaRPr lang="en-GB" dirty="0">
              <a:cs typeface="Calibri"/>
            </a:endParaRPr>
          </a:p>
        </p:txBody>
      </p:sp>
    </p:spTree>
    <p:extLst>
      <p:ext uri="{BB962C8B-B14F-4D97-AF65-F5344CB8AC3E}">
        <p14:creationId xmlns:p14="http://schemas.microsoft.com/office/powerpoint/2010/main" val="2557384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7" y="682471"/>
            <a:ext cx="8208912" cy="5663089"/>
          </a:xfrm>
          <a:prstGeom prst="rect">
            <a:avLst/>
          </a:prstGeom>
          <a:noFill/>
        </p:spPr>
        <p:txBody>
          <a:bodyPr wrap="square" lIns="91440" tIns="45720" rIns="91440" bIns="45720" rtlCol="0" anchor="t">
            <a:spAutoFit/>
          </a:bodyPr>
          <a:lstStyle/>
          <a:p>
            <a:r>
              <a:rPr lang="en-GB" sz="3600" dirty="0"/>
              <a:t>PE will usually be on :</a:t>
            </a:r>
          </a:p>
          <a:p>
            <a:endParaRPr lang="en-GB" dirty="0"/>
          </a:p>
          <a:p>
            <a:r>
              <a:rPr lang="en-US" sz="2800" u="sng" dirty="0"/>
              <a:t>Wednesdays</a:t>
            </a:r>
            <a:r>
              <a:rPr lang="en-US" sz="2800" dirty="0"/>
              <a:t> this half term</a:t>
            </a:r>
            <a:endParaRPr lang="en-US" sz="2800" dirty="0">
              <a:cs typeface="Calibri"/>
            </a:endParaRPr>
          </a:p>
          <a:p>
            <a:endParaRPr lang="en-GB" sz="2800" dirty="0"/>
          </a:p>
          <a:p>
            <a:r>
              <a:rPr lang="en-GB" sz="2800" dirty="0"/>
              <a:t>Your child will need the following items named:</a:t>
            </a:r>
          </a:p>
          <a:p>
            <a:r>
              <a:rPr lang="en-GB" sz="2800" dirty="0"/>
              <a:t>White t-shirt, black shorts (and jogging bottoms), trainers (for outside PE), pumps (for indoor PE).  Please can they also wear a school jumper/cardigan.</a:t>
            </a:r>
          </a:p>
          <a:p>
            <a:endParaRPr lang="en-GB" sz="2800" dirty="0"/>
          </a:p>
          <a:p>
            <a:r>
              <a:rPr lang="en-GB" sz="2800" dirty="0"/>
              <a:t>Children to come in to school on PE days in their PE Kit.</a:t>
            </a:r>
          </a:p>
          <a:p>
            <a:endParaRPr lang="en-GB" sz="2800" dirty="0"/>
          </a:p>
          <a:p>
            <a:r>
              <a:rPr lang="en-GB" sz="2800" dirty="0"/>
              <a:t>Sports Club Days – if it is not their PE day children need to bring their kit in to get changed into after school.</a:t>
            </a:r>
          </a:p>
        </p:txBody>
      </p:sp>
      <p:pic>
        <p:nvPicPr>
          <p:cNvPr id="4098" name="Picture 2" descr="C:\Program Files (x86)\Microsoft Office\MEDIA\CAGCAT10\j0301480.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05811" y="179026"/>
            <a:ext cx="1798638" cy="13382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775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5841" y="219576"/>
            <a:ext cx="8083104" cy="5786199"/>
          </a:xfrm>
          <a:prstGeom prst="rect">
            <a:avLst/>
          </a:prstGeom>
          <a:noFill/>
        </p:spPr>
        <p:txBody>
          <a:bodyPr wrap="square" lIns="91440" tIns="45720" rIns="91440" bIns="45720" rtlCol="0" anchor="t">
            <a:spAutoFit/>
          </a:bodyPr>
          <a:lstStyle/>
          <a:p>
            <a:endParaRPr lang="en-GB" dirty="0"/>
          </a:p>
          <a:p>
            <a:pPr algn="ctr"/>
            <a:r>
              <a:rPr lang="en-GB" sz="3600" b="1" u="sng" dirty="0">
                <a:cs typeface="Calibri"/>
              </a:rPr>
              <a:t>HOMEWORK</a:t>
            </a:r>
          </a:p>
          <a:p>
            <a:pPr algn="ctr"/>
            <a:endParaRPr lang="en-GB" sz="3600" b="1" u="sng" dirty="0">
              <a:cs typeface="Calibri"/>
            </a:endParaRPr>
          </a:p>
          <a:p>
            <a:pPr algn="ctr"/>
            <a:r>
              <a:rPr lang="en-GB" sz="2800" dirty="0">
                <a:cs typeface="Calibri"/>
              </a:rPr>
              <a:t>An overview for the homework for the half term, with the weekly expectations, will be on the class page on the website.</a:t>
            </a:r>
          </a:p>
          <a:p>
            <a:pPr algn="ctr"/>
            <a:r>
              <a:rPr lang="en-GB" sz="2800" dirty="0">
                <a:cs typeface="Calibri"/>
              </a:rPr>
              <a:t>In addition to this, star word spellings will be sent home on alternate Fridays. Additional sheets can be found on the website for anyone who requires a little extra. </a:t>
            </a:r>
          </a:p>
          <a:p>
            <a:pPr algn="ctr"/>
            <a:r>
              <a:rPr lang="en-GB" sz="2800" dirty="0">
                <a:cs typeface="Calibri"/>
              </a:rPr>
              <a:t>Children to bring back their homework books on a Wednesday.  Over the half term teachers will look through. </a:t>
            </a:r>
          </a:p>
        </p:txBody>
      </p:sp>
    </p:spTree>
    <p:extLst>
      <p:ext uri="{BB962C8B-B14F-4D97-AF65-F5344CB8AC3E}">
        <p14:creationId xmlns:p14="http://schemas.microsoft.com/office/powerpoint/2010/main" val="1312489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8706" y="224557"/>
            <a:ext cx="5411406" cy="2154436"/>
          </a:xfrm>
          <a:prstGeom prst="rect">
            <a:avLst/>
          </a:prstGeom>
          <a:noFill/>
        </p:spPr>
        <p:txBody>
          <a:bodyPr wrap="square" rtlCol="0">
            <a:spAutoFit/>
          </a:bodyPr>
          <a:lstStyle/>
          <a:p>
            <a:r>
              <a:rPr lang="en-GB" sz="3200" dirty="0"/>
              <a:t>Reading in year 1. </a:t>
            </a:r>
            <a:endParaRPr lang="en-GB" dirty="0"/>
          </a:p>
          <a:p>
            <a:endParaRPr lang="en-GB" dirty="0"/>
          </a:p>
          <a:p>
            <a:r>
              <a:rPr lang="en-GB" sz="2800" dirty="0"/>
              <a:t>Each child is expected to ‘Strive for five’ – this means reading at least 5 times a week at home.  </a:t>
            </a:r>
          </a:p>
        </p:txBody>
      </p:sp>
      <p:pic>
        <p:nvPicPr>
          <p:cNvPr id="3074" name="Picture 2" descr="tumblr_mnq3hvftsT1r9mgqro1_1280">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17952" y="224557"/>
            <a:ext cx="2914650" cy="3043238"/>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Reading-quote-by-Dr.-Seuss">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0320" y="2577798"/>
            <a:ext cx="3888744" cy="401999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4427984" y="3933056"/>
            <a:ext cx="4572000" cy="2031325"/>
          </a:xfrm>
          <a:prstGeom prst="rect">
            <a:avLst/>
          </a:prstGeom>
        </p:spPr>
        <p:txBody>
          <a:bodyPr>
            <a:spAutoFit/>
          </a:bodyPr>
          <a:lstStyle/>
          <a:p>
            <a:r>
              <a:rPr lang="en-GB" dirty="0" smtClean="0">
                <a:solidFill>
                  <a:prstClr val="black"/>
                </a:solidFill>
              </a:rPr>
              <a:t>All children </a:t>
            </a:r>
            <a:r>
              <a:rPr lang="en-GB" dirty="0">
                <a:solidFill>
                  <a:prstClr val="black"/>
                </a:solidFill>
              </a:rPr>
              <a:t>will bring home </a:t>
            </a:r>
            <a:r>
              <a:rPr lang="en-GB" dirty="0" smtClean="0">
                <a:solidFill>
                  <a:prstClr val="black"/>
                </a:solidFill>
              </a:rPr>
              <a:t>two books to read, their </a:t>
            </a:r>
            <a:r>
              <a:rPr lang="en-GB" dirty="0">
                <a:solidFill>
                  <a:prstClr val="black"/>
                </a:solidFill>
              </a:rPr>
              <a:t>Read Write Inc phonic book </a:t>
            </a:r>
            <a:r>
              <a:rPr lang="en-GB" dirty="0" smtClean="0">
                <a:solidFill>
                  <a:prstClr val="black"/>
                </a:solidFill>
              </a:rPr>
              <a:t>plus an additional book (either RWI or from our Bug Club books – linked to Phonics group)</a:t>
            </a:r>
            <a:endParaRPr lang="en-GB" dirty="0">
              <a:solidFill>
                <a:prstClr val="black"/>
              </a:solidFill>
            </a:endParaRPr>
          </a:p>
          <a:p>
            <a:endParaRPr lang="en-GB" u="sng" dirty="0">
              <a:solidFill>
                <a:prstClr val="black"/>
              </a:solidFill>
            </a:endParaRPr>
          </a:p>
          <a:p>
            <a:r>
              <a:rPr lang="en-GB" u="sng" dirty="0">
                <a:solidFill>
                  <a:prstClr val="black"/>
                </a:solidFill>
              </a:rPr>
              <a:t>Please bring these books back on Thursdays when they will be changed. </a:t>
            </a:r>
            <a:endParaRPr lang="en-GB" u="sng" dirty="0"/>
          </a:p>
        </p:txBody>
      </p:sp>
    </p:spTree>
    <p:extLst>
      <p:ext uri="{BB962C8B-B14F-4D97-AF65-F5344CB8AC3E}">
        <p14:creationId xmlns:p14="http://schemas.microsoft.com/office/powerpoint/2010/main" val="3747758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52F8D408C664F4487C63D2296F1E94B" ma:contentTypeVersion="17" ma:contentTypeDescription="Create a new document." ma:contentTypeScope="" ma:versionID="692d5ba7e4a2da39676a5409bdbf9c62">
  <xsd:schema xmlns:xsd="http://www.w3.org/2001/XMLSchema" xmlns:xs="http://www.w3.org/2001/XMLSchema" xmlns:p="http://schemas.microsoft.com/office/2006/metadata/properties" xmlns:ns2="7ed66139-a4e5-458b-afa9-e058f841e2f7" xmlns:ns3="1e83d155-873a-468a-9ebe-5435567db829" targetNamespace="http://schemas.microsoft.com/office/2006/metadata/properties" ma:root="true" ma:fieldsID="e118359973e9981f2fd13836e3c6566f" ns2:_="" ns3:_="">
    <xsd:import namespace="7ed66139-a4e5-458b-afa9-e058f841e2f7"/>
    <xsd:import namespace="1e83d155-873a-468a-9ebe-5435567db82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ed66139-a4e5-458b-afa9-e058f841e2f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ed20386-dda5-4b09-af20-93fc8df8899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e83d155-873a-468a-9ebe-5435567db82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e9982da-bbcb-4b32-a08b-619b5e9d8583}" ma:internalName="TaxCatchAll" ma:showField="CatchAllData" ma:web="1e83d155-873a-468a-9ebe-5435567db82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1e83d155-873a-468a-9ebe-5435567db829" xsi:nil="true"/>
    <lcf76f155ced4ddcb4097134ff3c332f xmlns="7ed66139-a4e5-458b-afa9-e058f841e2f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884578E-187F-4CD0-B15E-D5A147891A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ed66139-a4e5-458b-afa9-e058f841e2f7"/>
    <ds:schemaRef ds:uri="1e83d155-873a-468a-9ebe-5435567db8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CC57BE5-8971-41C4-9EEE-E48383F5CA68}">
  <ds:schemaRefs>
    <ds:schemaRef ds:uri="http://schemas.microsoft.com/sharepoint/v3/contenttype/forms"/>
  </ds:schemaRefs>
</ds:datastoreItem>
</file>

<file path=customXml/itemProps3.xml><?xml version="1.0" encoding="utf-8"?>
<ds:datastoreItem xmlns:ds="http://schemas.openxmlformats.org/officeDocument/2006/customXml" ds:itemID="{E8878700-0527-405C-9149-BC98DFC359BE}">
  <ds:schemaRefs>
    <ds:schemaRef ds:uri="http://purl.org/dc/elements/1.1/"/>
    <ds:schemaRef ds:uri="http://purl.org/dc/dcmitype/"/>
    <ds:schemaRef ds:uri="http://schemas.microsoft.com/office/infopath/2007/PartnerControls"/>
    <ds:schemaRef ds:uri="http://schemas.microsoft.com/office/2006/metadata/properties"/>
    <ds:schemaRef ds:uri="http://schemas.microsoft.com/office/2006/documentManagement/types"/>
    <ds:schemaRef ds:uri="http://purl.org/dc/terms/"/>
    <ds:schemaRef ds:uri="http://schemas.openxmlformats.org/package/2006/metadata/core-properties"/>
    <ds:schemaRef ds:uri="1e83d155-873a-468a-9ebe-5435567db829"/>
    <ds:schemaRef ds:uri="7ed66139-a4e5-458b-afa9-e058f841e2f7"/>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TM03457491[[fn=Metropolitan]]</Template>
  <TotalTime>12542</TotalTime>
  <Words>1452</Words>
  <Application>Microsoft Office PowerPoint</Application>
  <PresentationFormat>On-screen Show (4:3)</PresentationFormat>
  <Paragraphs>178</Paragraphs>
  <Slides>18</Slides>
  <Notes>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Meet the Teacher</vt:lpstr>
      <vt:lpstr>PowerPoint Presentation</vt:lpstr>
      <vt:lpstr>Who are we?</vt:lpstr>
      <vt:lpstr>PowerPoint Presentation</vt:lpstr>
      <vt:lpstr>PowerPoint Presentation</vt:lpstr>
      <vt:lpstr>Trips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 the teacher</dc:title>
  <dc:creator>Headteacher</dc:creator>
  <cp:lastModifiedBy>Victoria Clark</cp:lastModifiedBy>
  <cp:revision>267</cp:revision>
  <cp:lastPrinted>2017-08-15T12:20:45Z</cp:lastPrinted>
  <dcterms:created xsi:type="dcterms:W3CDTF">2017-08-15T11:36:18Z</dcterms:created>
  <dcterms:modified xsi:type="dcterms:W3CDTF">2024-09-12T14:22:54Z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0x010100152F8D408C664F4487C63D2296F1E94B</vt:lpwstr>
  </property>
  <property fmtid="{D5CDD505-2E9C-101B-9397-08002B2CF9AE}" pid="3" name="MediaServiceImageTags">
    <vt:lpwstr/>
  </property>
</Properties>
</file>